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E3C"/>
    <a:srgbClr val="00A34B"/>
    <a:srgbClr val="3A6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0"/>
  </p:normalViewPr>
  <p:slideViewPr>
    <p:cSldViewPr snapToGrid="0" snapToObjects="1" showGuides="1">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6718E3-CB39-8D47-ABA2-E749C2A6DC08}" type="datetimeFigureOut">
              <a:rPr lang="en-US" smtClean="0"/>
              <a:t>10/2/21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718E3-CB39-8D47-ABA2-E749C2A6DC08}" type="datetimeFigureOut">
              <a:rPr lang="en-US" smtClean="0"/>
              <a:t>10/2/21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718E3-CB39-8D47-ABA2-E749C2A6DC08}" type="datetimeFigureOut">
              <a:rPr lang="en-US" smtClean="0"/>
              <a:t>10/2/21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718E3-CB39-8D47-ABA2-E749C2A6DC08}" type="datetimeFigureOut">
              <a:rPr lang="en-US" smtClean="0"/>
              <a:t>10/2/21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6718E3-CB39-8D47-ABA2-E749C2A6DC08}" type="datetimeFigureOut">
              <a:rPr lang="en-US" smtClean="0"/>
              <a:t>10/2/21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6718E3-CB39-8D47-ABA2-E749C2A6DC08}" type="datetimeFigureOut">
              <a:rPr lang="en-US" smtClean="0"/>
              <a:t>10/2/21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6718E3-CB39-8D47-ABA2-E749C2A6DC08}" type="datetimeFigureOut">
              <a:rPr lang="en-US" smtClean="0"/>
              <a:t>10/2/21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6718E3-CB39-8D47-ABA2-E749C2A6DC08}" type="datetimeFigureOut">
              <a:rPr lang="en-US" smtClean="0"/>
              <a:t>10/2/21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718E3-CB39-8D47-ABA2-E749C2A6DC08}" type="datetimeFigureOut">
              <a:rPr lang="en-US" smtClean="0"/>
              <a:t>10/2/21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6718E3-CB39-8D47-ABA2-E749C2A6DC08}" type="datetimeFigureOut">
              <a:rPr lang="en-US" smtClean="0"/>
              <a:t>10/2/21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6718E3-CB39-8D47-ABA2-E749C2A6DC08}" type="datetimeFigureOut">
              <a:rPr lang="en-US" smtClean="0"/>
              <a:t>10/2/21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718E3-CB39-8D47-ABA2-E749C2A6DC08}" type="datetimeFigureOut">
              <a:rPr lang="en-US" smtClean="0"/>
              <a:t>10/2/21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5257C-063E-E24E-B3C8-BDFC21C684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1540" y="1802179"/>
            <a:ext cx="6640918" cy="1470025"/>
          </a:xfrm>
        </p:spPr>
        <p:txBody>
          <a:bodyPr>
            <a:noAutofit/>
          </a:bodyPr>
          <a:lstStyle/>
          <a:p>
            <a:br>
              <a:rPr lang="en-US" sz="4800" b="1" dirty="0">
                <a:solidFill>
                  <a:srgbClr val="800000"/>
                </a:solidFill>
                <a:latin typeface="Arial Black"/>
                <a:cs typeface="Arial Black"/>
              </a:rPr>
            </a:br>
            <a:br>
              <a:rPr lang="en-US" sz="4800" b="1" dirty="0">
                <a:solidFill>
                  <a:srgbClr val="800000"/>
                </a:solidFill>
                <a:latin typeface="Arial Black"/>
                <a:cs typeface="Arial Black"/>
              </a:rPr>
            </a:br>
            <a:r>
              <a:rPr lang="en-US" sz="4800" b="1" dirty="0">
                <a:solidFill>
                  <a:srgbClr val="800000"/>
                </a:solidFill>
                <a:latin typeface="Arial Black"/>
                <a:cs typeface="Arial Black"/>
              </a:rPr>
              <a:t>ACTIVE READING</a:t>
            </a:r>
            <a:br>
              <a:rPr lang="en-US" sz="4800" b="1" dirty="0">
                <a:solidFill>
                  <a:srgbClr val="800000"/>
                </a:solidFill>
                <a:latin typeface="Arial Black"/>
                <a:cs typeface="Arial Black"/>
              </a:rPr>
            </a:br>
            <a:r>
              <a:rPr lang="en-US" sz="4000" b="1" dirty="0">
                <a:solidFill>
                  <a:srgbClr val="800000"/>
                </a:solidFill>
                <a:latin typeface="Arial Black"/>
                <a:cs typeface="Arial Black"/>
              </a:rPr>
              <a:t>Reading is Re-defined!</a:t>
            </a:r>
            <a:br>
              <a:rPr lang="en-US" sz="4800" b="1" dirty="0">
                <a:solidFill>
                  <a:srgbClr val="800000"/>
                </a:solidFill>
                <a:latin typeface="Arial Black"/>
                <a:cs typeface="Arial Black"/>
              </a:rPr>
            </a:br>
            <a:r>
              <a:rPr lang="en-US" sz="4800" b="1" dirty="0">
                <a:solidFill>
                  <a:srgbClr val="800000"/>
                </a:solidFill>
                <a:latin typeface="Arial Black"/>
                <a:cs typeface="Arial Black"/>
              </a:rPr>
              <a:t>  </a:t>
            </a:r>
            <a:r>
              <a:rPr lang="en-US" sz="3200" b="1" dirty="0">
                <a:solidFill>
                  <a:srgbClr val="A93E3C"/>
                </a:solidFill>
                <a:latin typeface="Arial Black"/>
                <a:cs typeface="Arial Black"/>
              </a:rPr>
              <a:t>The 3 Pass Approach</a:t>
            </a:r>
            <a:br>
              <a:rPr lang="en-US" sz="4800" b="1" dirty="0">
                <a:solidFill>
                  <a:srgbClr val="800000"/>
                </a:solidFill>
                <a:latin typeface="Arial Black"/>
                <a:cs typeface="Arial Black"/>
              </a:rPr>
            </a:br>
            <a:endParaRPr lang="en-US" sz="4800" b="1" dirty="0">
              <a:solidFill>
                <a:srgbClr val="800000"/>
              </a:solidFill>
              <a:latin typeface="Arial Black"/>
              <a:cs typeface="Arial Black"/>
            </a:endParaRPr>
          </a:p>
        </p:txBody>
      </p:sp>
      <p:sp>
        <p:nvSpPr>
          <p:cNvPr id="3" name="Subtitle 2"/>
          <p:cNvSpPr>
            <a:spLocks noGrp="1"/>
          </p:cNvSpPr>
          <p:nvPr>
            <p:ph type="subTitle" idx="1"/>
          </p:nvPr>
        </p:nvSpPr>
        <p:spPr>
          <a:xfrm>
            <a:off x="4185138" y="5937737"/>
            <a:ext cx="4572001" cy="779585"/>
          </a:xfrm>
        </p:spPr>
        <p:txBody>
          <a:bodyPr>
            <a:normAutofit fontScale="85000" lnSpcReduction="10000"/>
          </a:bodyPr>
          <a:lstStyle/>
          <a:p>
            <a:r>
              <a:rPr lang="en-US" b="1" dirty="0">
                <a:solidFill>
                  <a:srgbClr val="A93E3C"/>
                </a:solidFill>
                <a:latin typeface="Arial Black"/>
                <a:ea typeface="+mj-ea"/>
                <a:cs typeface="Arial Black"/>
              </a:rPr>
              <a:t>By: Kristina </a:t>
            </a:r>
            <a:r>
              <a:rPr lang="en-US" b="1" dirty="0" err="1">
                <a:solidFill>
                  <a:srgbClr val="A93E3C"/>
                </a:solidFill>
                <a:latin typeface="Arial Black"/>
                <a:ea typeface="+mj-ea"/>
                <a:cs typeface="Arial Black"/>
              </a:rPr>
              <a:t>Yegoryan</a:t>
            </a:r>
            <a:endParaRPr lang="en-US" b="1" dirty="0">
              <a:solidFill>
                <a:srgbClr val="A93E3C"/>
              </a:solidFill>
              <a:latin typeface="Arial Black"/>
              <a:ea typeface="+mj-ea"/>
              <a:cs typeface="Arial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7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Overview of Reading</a:t>
            </a:r>
          </a:p>
        </p:txBody>
      </p:sp>
      <p:sp>
        <p:nvSpPr>
          <p:cNvPr id="3" name="Content Placeholder 2"/>
          <p:cNvSpPr>
            <a:spLocks noGrp="1"/>
          </p:cNvSpPr>
          <p:nvPr>
            <p:ph idx="1"/>
          </p:nvPr>
        </p:nvSpPr>
        <p:spPr>
          <a:xfrm>
            <a:off x="457200" y="1417638"/>
            <a:ext cx="8229600" cy="5440362"/>
          </a:xfrm>
        </p:spPr>
        <p:txBody>
          <a:bodyPr>
            <a:normAutofit fontScale="92500"/>
          </a:bodyPr>
          <a:lstStyle/>
          <a:p>
            <a:pPr>
              <a:spcBef>
                <a:spcPts val="0"/>
              </a:spcBef>
            </a:pPr>
            <a:r>
              <a:rPr lang="en-US" sz="2400" b="1" dirty="0">
                <a:solidFill>
                  <a:schemeClr val="accent6">
                    <a:lumMod val="50000"/>
                  </a:schemeClr>
                </a:solidFill>
              </a:rPr>
              <a:t>EXPRESSIVE REALISM:</a:t>
            </a:r>
          </a:p>
          <a:p>
            <a:pPr>
              <a:lnSpc>
                <a:spcPct val="150000"/>
              </a:lnSpc>
              <a:spcBef>
                <a:spcPts val="0"/>
              </a:spcBef>
              <a:buNone/>
            </a:pPr>
            <a:r>
              <a:rPr lang="en-US" sz="1600" dirty="0"/>
              <a:t>1</a:t>
            </a:r>
            <a:r>
              <a:rPr lang="en-US" sz="1600" baseline="30000" dirty="0"/>
              <a:t>st</a:t>
            </a:r>
            <a:r>
              <a:rPr lang="en-US" sz="1600" dirty="0"/>
              <a:t> movement that proscribed importance to reading </a:t>
            </a:r>
          </a:p>
          <a:p>
            <a:pPr>
              <a:lnSpc>
                <a:spcPct val="150000"/>
              </a:lnSpc>
              <a:spcBef>
                <a:spcPts val="0"/>
              </a:spcBef>
              <a:buNone/>
            </a:pPr>
            <a:r>
              <a:rPr lang="en-US" sz="1600" dirty="0"/>
              <a:t> Literary texts were interpreted referring to the historical era and real time</a:t>
            </a:r>
          </a:p>
          <a:p>
            <a:pPr>
              <a:lnSpc>
                <a:spcPct val="150000"/>
              </a:lnSpc>
              <a:spcBef>
                <a:spcPts val="0"/>
              </a:spcBef>
              <a:buNone/>
            </a:pPr>
            <a:r>
              <a:rPr lang="en-US" sz="1600" dirty="0"/>
              <a:t> The author’s intent was crucial</a:t>
            </a:r>
          </a:p>
          <a:p>
            <a:pPr>
              <a:lnSpc>
                <a:spcPct val="150000"/>
              </a:lnSpc>
              <a:spcBef>
                <a:spcPts val="0"/>
              </a:spcBef>
              <a:buNone/>
            </a:pPr>
            <a:endParaRPr lang="en-US" sz="800" dirty="0"/>
          </a:p>
          <a:p>
            <a:pPr>
              <a:spcBef>
                <a:spcPts val="0"/>
              </a:spcBef>
            </a:pPr>
            <a:r>
              <a:rPr lang="en-US" sz="2378" b="1" dirty="0">
                <a:solidFill>
                  <a:schemeClr val="accent6">
                    <a:lumMod val="50000"/>
                  </a:schemeClr>
                </a:solidFill>
              </a:rPr>
              <a:t>RUSSIAN FORMALISTS</a:t>
            </a:r>
          </a:p>
          <a:p>
            <a:pPr>
              <a:lnSpc>
                <a:spcPct val="150000"/>
              </a:lnSpc>
              <a:spcBef>
                <a:spcPts val="0"/>
              </a:spcBef>
              <a:buNone/>
            </a:pPr>
            <a:r>
              <a:rPr lang="en-US" sz="1730" dirty="0"/>
              <a:t>Advocated literariness: the form of the text was different from the context</a:t>
            </a:r>
          </a:p>
          <a:p>
            <a:pPr>
              <a:lnSpc>
                <a:spcPct val="150000"/>
              </a:lnSpc>
              <a:spcBef>
                <a:spcPts val="0"/>
              </a:spcBef>
              <a:buNone/>
            </a:pPr>
            <a:r>
              <a:rPr lang="en-US" sz="1730" dirty="0"/>
              <a:t>Reading was a separate object of study</a:t>
            </a:r>
          </a:p>
          <a:p>
            <a:pPr>
              <a:lnSpc>
                <a:spcPct val="150000"/>
              </a:lnSpc>
              <a:spcBef>
                <a:spcPts val="0"/>
              </a:spcBef>
              <a:buNone/>
            </a:pPr>
            <a:endParaRPr lang="en-US" sz="865" dirty="0"/>
          </a:p>
          <a:p>
            <a:pPr>
              <a:spcBef>
                <a:spcPts val="0"/>
              </a:spcBef>
            </a:pPr>
            <a:r>
              <a:rPr lang="en-US" sz="2378" b="1" dirty="0">
                <a:solidFill>
                  <a:schemeClr val="accent6">
                    <a:lumMod val="50000"/>
                  </a:schemeClr>
                </a:solidFill>
              </a:rPr>
              <a:t>NEW CRITICS</a:t>
            </a:r>
          </a:p>
          <a:p>
            <a:pPr>
              <a:lnSpc>
                <a:spcPct val="150000"/>
              </a:lnSpc>
              <a:spcBef>
                <a:spcPts val="0"/>
              </a:spcBef>
              <a:buNone/>
            </a:pPr>
            <a:r>
              <a:rPr lang="en-US" sz="1800" dirty="0"/>
              <a:t>Very similar ideology as Russian Formalists</a:t>
            </a:r>
          </a:p>
          <a:p>
            <a:pPr>
              <a:lnSpc>
                <a:spcPct val="150000"/>
              </a:lnSpc>
              <a:spcBef>
                <a:spcPts val="0"/>
              </a:spcBef>
              <a:buNone/>
            </a:pPr>
            <a:r>
              <a:rPr lang="en-US" sz="1800" dirty="0"/>
              <a:t>Rejected the consideration of historical, cultural context, and of the writer’s intent</a:t>
            </a:r>
          </a:p>
          <a:p>
            <a:pPr>
              <a:lnSpc>
                <a:spcPct val="150000"/>
              </a:lnSpc>
              <a:spcBef>
                <a:spcPts val="0"/>
              </a:spcBef>
              <a:buNone/>
            </a:pPr>
            <a:r>
              <a:rPr lang="en-US" sz="1800" dirty="0"/>
              <a:t>The comprehension and the meaning of the text was based on the readers’ interpretation</a:t>
            </a:r>
          </a:p>
          <a:p>
            <a:pPr>
              <a:lnSpc>
                <a:spcPct val="150000"/>
              </a:lnSpc>
              <a:spcBef>
                <a:spcPts val="0"/>
              </a:spcBef>
            </a:pPr>
            <a:endParaRPr lang="en-US" sz="1730" dirty="0"/>
          </a:p>
          <a:p>
            <a:pPr>
              <a:lnSpc>
                <a:spcPct val="150000"/>
              </a:lnSpc>
              <a:spcBef>
                <a:spcPts val="0"/>
              </a:spcBef>
              <a:buNone/>
            </a:pPr>
            <a:r>
              <a:rPr lang="en-US" sz="1730" dirty="0"/>
              <a:t>        </a:t>
            </a:r>
          </a:p>
          <a:p>
            <a:pPr>
              <a:spcBef>
                <a:spcPts val="0"/>
              </a:spcBef>
              <a:buNone/>
            </a:pP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3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84807"/>
                </a:solidFill>
              </a:rPr>
              <a:t>Reading as Decoding</a:t>
            </a:r>
          </a:p>
        </p:txBody>
      </p:sp>
      <p:sp>
        <p:nvSpPr>
          <p:cNvPr id="3" name="Content Placeholder 2"/>
          <p:cNvSpPr>
            <a:spLocks noGrp="1"/>
          </p:cNvSpPr>
          <p:nvPr>
            <p:ph idx="1"/>
          </p:nvPr>
        </p:nvSpPr>
        <p:spPr>
          <a:xfrm>
            <a:off x="457200" y="1417638"/>
            <a:ext cx="8229600" cy="5120737"/>
          </a:xfrm>
        </p:spPr>
        <p:txBody>
          <a:bodyPr>
            <a:normAutofit/>
          </a:bodyPr>
          <a:lstStyle/>
          <a:p>
            <a:r>
              <a:rPr lang="en-US" dirty="0"/>
              <a:t>The next stage of the historical evolution of reading was marked by the traditional overview that regarded </a:t>
            </a:r>
            <a:r>
              <a:rPr lang="en-US" dirty="0">
                <a:solidFill>
                  <a:srgbClr val="800000"/>
                </a:solidFill>
              </a:rPr>
              <a:t>reading to be decoding. </a:t>
            </a:r>
          </a:p>
          <a:p>
            <a:pPr>
              <a:buNone/>
            </a:pPr>
            <a:endParaRPr lang="en-US" sz="1000" dirty="0">
              <a:solidFill>
                <a:srgbClr val="800000"/>
              </a:solidFill>
            </a:endParaRPr>
          </a:p>
          <a:p>
            <a:r>
              <a:rPr lang="en-US" dirty="0"/>
              <a:t>Reading became the </a:t>
            </a:r>
            <a:r>
              <a:rPr lang="en-US" dirty="0">
                <a:solidFill>
                  <a:srgbClr val="800000"/>
                </a:solidFill>
              </a:rPr>
              <a:t>epitome of literacy </a:t>
            </a:r>
          </a:p>
          <a:p>
            <a:r>
              <a:rPr lang="en-US" dirty="0">
                <a:solidFill>
                  <a:srgbClr val="800000"/>
                </a:solidFill>
              </a:rPr>
              <a:t>Fast and fluent reading </a:t>
            </a:r>
            <a:r>
              <a:rPr lang="en-US" dirty="0"/>
              <a:t>and responses to text related comprehension activities. </a:t>
            </a:r>
          </a:p>
          <a:p>
            <a:r>
              <a:rPr lang="en-US" dirty="0"/>
              <a:t>Reading was considered  </a:t>
            </a:r>
            <a:r>
              <a:rPr lang="en-US" dirty="0">
                <a:solidFill>
                  <a:srgbClr val="800000"/>
                </a:solidFill>
              </a:rPr>
              <a:t>separate from writing.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68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274638"/>
            <a:ext cx="8229600" cy="1325562"/>
          </a:xfrm>
        </p:spPr>
        <p:txBody>
          <a:bodyPr>
            <a:normAutofit fontScale="90000"/>
          </a:bodyPr>
          <a:lstStyle/>
          <a:p>
            <a:r>
              <a:rPr lang="en-US" b="1" dirty="0">
                <a:solidFill>
                  <a:schemeClr val="accent4">
                    <a:lumMod val="50000"/>
                  </a:schemeClr>
                </a:solidFill>
              </a:rPr>
              <a:t>NEW Rhetoric: </a:t>
            </a:r>
            <a:br>
              <a:rPr lang="en-US" b="1" dirty="0">
                <a:solidFill>
                  <a:schemeClr val="accent4">
                    <a:lumMod val="50000"/>
                  </a:schemeClr>
                </a:solidFill>
              </a:rPr>
            </a:br>
            <a:r>
              <a:rPr lang="en-US" sz="4000" b="1" dirty="0">
                <a:solidFill>
                  <a:schemeClr val="accent4">
                    <a:lumMod val="50000"/>
                  </a:schemeClr>
                </a:solidFill>
              </a:rPr>
              <a:t>Process Movement and Critical Reading</a:t>
            </a:r>
          </a:p>
        </p:txBody>
      </p:sp>
      <p:sp>
        <p:nvSpPr>
          <p:cNvPr id="3" name="Content Placeholder 2"/>
          <p:cNvSpPr>
            <a:spLocks noGrp="1"/>
          </p:cNvSpPr>
          <p:nvPr>
            <p:ph idx="1"/>
          </p:nvPr>
        </p:nvSpPr>
        <p:spPr>
          <a:xfrm>
            <a:off x="457200" y="1600200"/>
            <a:ext cx="8450798" cy="4938175"/>
          </a:xfrm>
        </p:spPr>
        <p:txBody>
          <a:bodyPr>
            <a:normAutofit fontScale="62500" lnSpcReduction="20000"/>
          </a:bodyPr>
          <a:lstStyle/>
          <a:p>
            <a:pPr>
              <a:lnSpc>
                <a:spcPct val="160000"/>
              </a:lnSpc>
              <a:spcBef>
                <a:spcPts val="0"/>
              </a:spcBef>
              <a:buNone/>
            </a:pPr>
            <a:r>
              <a:rPr lang="en-US" sz="2800" dirty="0"/>
              <a:t> </a:t>
            </a:r>
            <a:r>
              <a:rPr lang="en-US" sz="3429" dirty="0"/>
              <a:t>Writing in those days meant “an ability to figure out what the teacher wanted in order to create an “acceptable product” (Clark 4) and reading well meant speed and vocabulary comprehension. </a:t>
            </a:r>
          </a:p>
          <a:p>
            <a:pPr>
              <a:lnSpc>
                <a:spcPct val="160000"/>
              </a:lnSpc>
              <a:spcBef>
                <a:spcPts val="0"/>
              </a:spcBef>
              <a:buNone/>
            </a:pPr>
            <a:endParaRPr lang="en-US" sz="1300" dirty="0"/>
          </a:p>
          <a:p>
            <a:pPr>
              <a:lnSpc>
                <a:spcPct val="160000"/>
              </a:lnSpc>
              <a:spcBef>
                <a:spcPts val="0"/>
              </a:spcBef>
              <a:buNone/>
            </a:pPr>
            <a:r>
              <a:rPr lang="en-US" sz="3429" dirty="0"/>
              <a:t>The birth of </a:t>
            </a:r>
            <a:r>
              <a:rPr lang="en-US" sz="3429" u="sng" dirty="0"/>
              <a:t>“Process Movement” </a:t>
            </a:r>
            <a:r>
              <a:rPr lang="en-US" sz="3429" dirty="0"/>
              <a:t>in 1963 brought in a revival that generated the “process” approach to understanding how people write and how they learn to write (Clark 5).  </a:t>
            </a:r>
          </a:p>
          <a:p>
            <a:pPr>
              <a:lnSpc>
                <a:spcPct val="160000"/>
              </a:lnSpc>
              <a:spcBef>
                <a:spcPts val="0"/>
              </a:spcBef>
              <a:buFont typeface="Wingdings" pitchFamily="2" charset="2"/>
              <a:buChar char="v"/>
            </a:pPr>
            <a:r>
              <a:rPr lang="en-US" sz="3429" dirty="0">
                <a:solidFill>
                  <a:srgbClr val="7030A0"/>
                </a:solidFill>
              </a:rPr>
              <a:t> </a:t>
            </a:r>
            <a:r>
              <a:rPr lang="en-US" sz="3429" b="1" dirty="0">
                <a:solidFill>
                  <a:srgbClr val="7030A0"/>
                </a:solidFill>
              </a:rPr>
              <a:t>Writing and Reading  </a:t>
            </a:r>
            <a:r>
              <a:rPr lang="en-US" sz="3429" b="1" u="sng" dirty="0">
                <a:solidFill>
                  <a:srgbClr val="7030A0"/>
                </a:solidFill>
              </a:rPr>
              <a:t>as a process </a:t>
            </a:r>
            <a:r>
              <a:rPr lang="en-US" sz="3429" b="1" dirty="0">
                <a:solidFill>
                  <a:srgbClr val="7030A0"/>
                </a:solidFill>
              </a:rPr>
              <a:t> now involves steps.</a:t>
            </a:r>
          </a:p>
          <a:p>
            <a:pPr marL="0" indent="0">
              <a:lnSpc>
                <a:spcPct val="160000"/>
              </a:lnSpc>
              <a:spcBef>
                <a:spcPts val="0"/>
              </a:spcBef>
              <a:buNone/>
            </a:pPr>
            <a:endParaRPr lang="en-US" sz="1300" b="1" dirty="0">
              <a:solidFill>
                <a:srgbClr val="7030A0"/>
              </a:solidFill>
            </a:endParaRPr>
          </a:p>
          <a:p>
            <a:pPr>
              <a:lnSpc>
                <a:spcPct val="160000"/>
              </a:lnSpc>
              <a:spcBef>
                <a:spcPts val="0"/>
              </a:spcBef>
              <a:buFont typeface="Wingdings" pitchFamily="2" charset="2"/>
              <a:buChar char="v"/>
            </a:pPr>
            <a:r>
              <a:rPr lang="en-US" sz="3429" b="1" dirty="0">
                <a:solidFill>
                  <a:srgbClr val="7030A0"/>
                </a:solidFill>
              </a:rPr>
              <a:t>Reading was re-defined as “critical reading” that referred to the </a:t>
            </a:r>
            <a:r>
              <a:rPr lang="en-US" sz="3429" b="1" u="sng" dirty="0">
                <a:solidFill>
                  <a:srgbClr val="7030A0"/>
                </a:solidFill>
              </a:rPr>
              <a:t>complex interaction between the writer, the reader, and the context.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994"/>
          </a:xfrm>
        </p:spPr>
        <p:txBody>
          <a:bodyPr/>
          <a:lstStyle/>
          <a:p>
            <a:r>
              <a:rPr lang="en-US" b="1" dirty="0">
                <a:solidFill>
                  <a:srgbClr val="FF6600"/>
                </a:solidFill>
              </a:rPr>
              <a:t>CRITICAL READING</a:t>
            </a:r>
          </a:p>
        </p:txBody>
      </p:sp>
      <p:sp>
        <p:nvSpPr>
          <p:cNvPr id="3" name="Content Placeholder 2"/>
          <p:cNvSpPr>
            <a:spLocks noGrp="1"/>
          </p:cNvSpPr>
          <p:nvPr>
            <p:ph idx="1"/>
          </p:nvPr>
        </p:nvSpPr>
        <p:spPr>
          <a:xfrm>
            <a:off x="240293" y="1132632"/>
            <a:ext cx="8667705" cy="5725368"/>
          </a:xfrm>
        </p:spPr>
        <p:txBody>
          <a:bodyPr>
            <a:noAutofit/>
          </a:bodyPr>
          <a:lstStyle/>
          <a:p>
            <a:pPr>
              <a:buNone/>
            </a:pPr>
            <a:r>
              <a:rPr lang="en-US" sz="1800" b="1" dirty="0">
                <a:solidFill>
                  <a:schemeClr val="accent6">
                    <a:lumMod val="50000"/>
                  </a:schemeClr>
                </a:solidFill>
              </a:rPr>
              <a:t>How to help students understand the “use-value” of critical reading? </a:t>
            </a:r>
          </a:p>
          <a:p>
            <a:pPr>
              <a:lnSpc>
                <a:spcPct val="170000"/>
              </a:lnSpc>
              <a:spcBef>
                <a:spcPts val="0"/>
              </a:spcBef>
              <a:buNone/>
            </a:pPr>
            <a:r>
              <a:rPr lang="en-US" sz="1800" b="1" dirty="0"/>
              <a:t>    “Many of our students are ‘good’ readers in the traditional sense: they have large vocabularies, read quickly, and are able to do well at comprehension tasks involving recall of content” (Haas, Flower 124).</a:t>
            </a:r>
          </a:p>
          <a:p>
            <a:pPr>
              <a:lnSpc>
                <a:spcPct val="170000"/>
              </a:lnSpc>
              <a:spcBef>
                <a:spcPts val="0"/>
              </a:spcBef>
              <a:buNone/>
            </a:pPr>
            <a:r>
              <a:rPr lang="en-US" sz="1800" b="1" dirty="0">
                <a:solidFill>
                  <a:srgbClr val="984807"/>
                </a:solidFill>
              </a:rPr>
              <a:t>The speed in reading, excellence in context recalling doesn’t help all the good</a:t>
            </a:r>
          </a:p>
          <a:p>
            <a:pPr>
              <a:lnSpc>
                <a:spcPct val="170000"/>
              </a:lnSpc>
              <a:spcBef>
                <a:spcPts val="0"/>
              </a:spcBef>
              <a:buNone/>
            </a:pPr>
            <a:r>
              <a:rPr lang="en-US" sz="1800" b="1" dirty="0">
                <a:solidFill>
                  <a:srgbClr val="984807"/>
                </a:solidFill>
              </a:rPr>
              <a:t> readers does good analysis.</a:t>
            </a:r>
          </a:p>
          <a:p>
            <a:pPr>
              <a:lnSpc>
                <a:spcPct val="170000"/>
              </a:lnSpc>
              <a:spcBef>
                <a:spcPts val="0"/>
              </a:spcBef>
              <a:buNone/>
            </a:pPr>
            <a:r>
              <a:rPr lang="en-US" sz="1800" b="1" dirty="0"/>
              <a:t>      “Yet, these same students often frustrate us, as they paraphrase rather than analyze, summarize rather that criticize texts”  (Haas, Flower 125). </a:t>
            </a:r>
          </a:p>
          <a:p>
            <a:pPr>
              <a:lnSpc>
                <a:spcPct val="170000"/>
              </a:lnSpc>
              <a:spcBef>
                <a:spcPts val="0"/>
              </a:spcBef>
              <a:buNone/>
            </a:pPr>
            <a:r>
              <a:rPr lang="en-US" sz="1800" b="1" dirty="0">
                <a:solidFill>
                  <a:srgbClr val="984807"/>
                </a:solidFill>
              </a:rPr>
              <a:t>The ability to comprehend the text through decoding or quick reading practices doesn’t develop the ability to think critically nor does it help to engaged with the text and connect it with writing.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rPr>
              <a:t>CRITICAL READING= ACTIVE READING</a:t>
            </a:r>
          </a:p>
        </p:txBody>
      </p:sp>
      <p:sp>
        <p:nvSpPr>
          <p:cNvPr id="3" name="Content Placeholder 2"/>
          <p:cNvSpPr>
            <a:spLocks noGrp="1"/>
          </p:cNvSpPr>
          <p:nvPr>
            <p:ph idx="1"/>
          </p:nvPr>
        </p:nvSpPr>
        <p:spPr>
          <a:xfrm>
            <a:off x="457199" y="1600200"/>
            <a:ext cx="8686801" cy="4929554"/>
          </a:xfrm>
        </p:spPr>
        <p:txBody>
          <a:bodyPr>
            <a:normAutofit lnSpcReduction="10000"/>
          </a:bodyPr>
          <a:lstStyle/>
          <a:p>
            <a:pPr>
              <a:buNone/>
            </a:pPr>
            <a:r>
              <a:rPr lang="en-US" b="1" dirty="0">
                <a:solidFill>
                  <a:schemeClr val="accent5">
                    <a:lumMod val="50000"/>
                  </a:schemeClr>
                </a:solidFill>
              </a:rPr>
              <a:t>ACTIVE READING IS A COMMUNICATION between the author and the reader</a:t>
            </a:r>
          </a:p>
          <a:p>
            <a:r>
              <a:rPr lang="en-US" dirty="0"/>
              <a:t>The readers should actively participate in this communication  and </a:t>
            </a:r>
            <a:r>
              <a:rPr lang="en-US" u="sng" dirty="0"/>
              <a:t>not </a:t>
            </a:r>
            <a:r>
              <a:rPr lang="en-US" dirty="0"/>
              <a:t>be passive acceptors of the author’s ideas.</a:t>
            </a:r>
          </a:p>
          <a:p>
            <a:r>
              <a:rPr lang="en-US" dirty="0"/>
              <a:t>The active reader should </a:t>
            </a:r>
            <a:r>
              <a:rPr lang="en-US" u="sng" dirty="0"/>
              <a:t>agree or disagree </a:t>
            </a:r>
            <a:r>
              <a:rPr lang="en-US" dirty="0"/>
              <a:t>with the author.</a:t>
            </a:r>
          </a:p>
          <a:p>
            <a:r>
              <a:rPr lang="en-US" dirty="0"/>
              <a:t>The active reader should </a:t>
            </a:r>
            <a:r>
              <a:rPr lang="en-US" u="sng" dirty="0"/>
              <a:t>think critically, question, and bring in their own perception of the topic.</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921" y="217735"/>
            <a:ext cx="6577650" cy="1645801"/>
          </a:xfrm>
        </p:spPr>
        <p:txBody>
          <a:bodyPr>
            <a:noAutofit/>
          </a:bodyPr>
          <a:lstStyle/>
          <a:p>
            <a:r>
              <a:rPr lang="en-US" sz="3600" b="1" dirty="0">
                <a:solidFill>
                  <a:srgbClr val="002060"/>
                </a:solidFill>
              </a:rPr>
              <a:t>READING AS A PROCESS</a:t>
            </a:r>
            <a:br>
              <a:rPr lang="en-US" sz="3200" b="1" dirty="0">
                <a:solidFill>
                  <a:srgbClr val="002060"/>
                </a:solidFill>
              </a:rPr>
            </a:br>
            <a:r>
              <a:rPr lang="en-US" sz="3200" b="1" dirty="0">
                <a:solidFill>
                  <a:srgbClr val="002060"/>
                </a:solidFill>
              </a:rPr>
              <a:t>3 PASS APPROACH</a:t>
            </a:r>
            <a:br>
              <a:rPr lang="en-US" sz="3200" dirty="0"/>
            </a:br>
            <a:r>
              <a:rPr lang="en-US" sz="3200" dirty="0">
                <a:solidFill>
                  <a:srgbClr val="0070C0"/>
                </a:solidFill>
              </a:rPr>
              <a:t>3 Steps of Active Reading</a:t>
            </a:r>
          </a:p>
        </p:txBody>
      </p:sp>
      <p:sp>
        <p:nvSpPr>
          <p:cNvPr id="3" name="Content Placeholder 2"/>
          <p:cNvSpPr>
            <a:spLocks noGrp="1"/>
          </p:cNvSpPr>
          <p:nvPr>
            <p:ph idx="1"/>
          </p:nvPr>
        </p:nvSpPr>
        <p:spPr>
          <a:xfrm>
            <a:off x="456198" y="1863536"/>
            <a:ext cx="8406448" cy="4713110"/>
          </a:xfrm>
        </p:spPr>
        <p:txBody>
          <a:bodyPr>
            <a:noAutofit/>
          </a:bodyPr>
          <a:lstStyle/>
          <a:p>
            <a:pPr>
              <a:lnSpc>
                <a:spcPct val="170000"/>
              </a:lnSpc>
              <a:spcBef>
                <a:spcPts val="0"/>
              </a:spcBef>
            </a:pPr>
            <a:r>
              <a:rPr lang="en-US" sz="2000" dirty="0">
                <a:solidFill>
                  <a:srgbClr val="0070C0"/>
                </a:solidFill>
              </a:rPr>
              <a:t> </a:t>
            </a:r>
            <a:r>
              <a:rPr lang="en-US" sz="2000" b="1" dirty="0">
                <a:solidFill>
                  <a:srgbClr val="0070C0"/>
                </a:solidFill>
              </a:rPr>
              <a:t>Pass/ Step 1:  </a:t>
            </a:r>
            <a:r>
              <a:rPr lang="en-US" sz="2000" b="1" u="sng" dirty="0">
                <a:solidFill>
                  <a:srgbClr val="002060"/>
                </a:solidFill>
              </a:rPr>
              <a:t>Preview the text before Reading </a:t>
            </a:r>
          </a:p>
          <a:p>
            <a:pPr>
              <a:lnSpc>
                <a:spcPct val="150000"/>
              </a:lnSpc>
              <a:spcBef>
                <a:spcPts val="0"/>
              </a:spcBef>
              <a:buNone/>
            </a:pPr>
            <a:r>
              <a:rPr lang="en-US" sz="1800" dirty="0"/>
              <a:t>As an active reader, consider the title, the publication date, the author, the images,</a:t>
            </a:r>
          </a:p>
          <a:p>
            <a:pPr>
              <a:lnSpc>
                <a:spcPct val="150000"/>
              </a:lnSpc>
              <a:spcBef>
                <a:spcPts val="0"/>
              </a:spcBef>
              <a:buNone/>
            </a:pPr>
            <a:r>
              <a:rPr lang="en-US" sz="1800" dirty="0"/>
              <a:t>quotes, and the length of the text. Make predictions, ask questions to yourself</a:t>
            </a:r>
          </a:p>
          <a:p>
            <a:pPr>
              <a:lnSpc>
                <a:spcPct val="170000"/>
              </a:lnSpc>
              <a:spcBef>
                <a:spcPts val="0"/>
              </a:spcBef>
            </a:pPr>
            <a:r>
              <a:rPr lang="en-US" sz="2000" b="1" dirty="0">
                <a:solidFill>
                  <a:srgbClr val="0070C0"/>
                </a:solidFill>
              </a:rPr>
              <a:t>Pass/ step 2: </a:t>
            </a:r>
            <a:r>
              <a:rPr lang="en-US" sz="2000" b="1" u="sng" dirty="0">
                <a:solidFill>
                  <a:srgbClr val="002060"/>
                </a:solidFill>
              </a:rPr>
              <a:t>Read the text and read for meaning</a:t>
            </a:r>
          </a:p>
          <a:p>
            <a:pPr>
              <a:lnSpc>
                <a:spcPct val="150000"/>
              </a:lnSpc>
              <a:spcBef>
                <a:spcPts val="0"/>
              </a:spcBef>
              <a:buNone/>
            </a:pPr>
            <a:r>
              <a:rPr lang="en-US" sz="1800" dirty="0"/>
              <a:t>Read with pencil in hand, make notes in the margins, develop your own system of</a:t>
            </a:r>
          </a:p>
          <a:p>
            <a:pPr>
              <a:lnSpc>
                <a:spcPct val="150000"/>
              </a:lnSpc>
              <a:spcBef>
                <a:spcPts val="0"/>
              </a:spcBef>
              <a:buNone/>
            </a:pPr>
            <a:r>
              <a:rPr lang="en-US" sz="1800" dirty="0"/>
              <a:t> annotation, make connections between the text and your life.</a:t>
            </a:r>
          </a:p>
          <a:p>
            <a:pPr>
              <a:lnSpc>
                <a:spcPct val="170000"/>
              </a:lnSpc>
              <a:spcBef>
                <a:spcPts val="0"/>
              </a:spcBef>
            </a:pPr>
            <a:r>
              <a:rPr lang="en-US" sz="1800" b="1" dirty="0">
                <a:solidFill>
                  <a:srgbClr val="0070C0"/>
                </a:solidFill>
              </a:rPr>
              <a:t>Pass/Step 3: </a:t>
            </a:r>
            <a:r>
              <a:rPr lang="en-US" sz="1800" b="1" u="sng" dirty="0">
                <a:solidFill>
                  <a:srgbClr val="002060"/>
                </a:solidFill>
              </a:rPr>
              <a:t>Read with Critical Attitude </a:t>
            </a:r>
          </a:p>
          <a:p>
            <a:pPr>
              <a:lnSpc>
                <a:spcPct val="150000"/>
              </a:lnSpc>
              <a:spcBef>
                <a:spcPts val="0"/>
              </a:spcBef>
              <a:buNone/>
            </a:pPr>
            <a:r>
              <a:rPr lang="en-US" sz="1800" dirty="0"/>
              <a:t>Consider the author’s argument and intent, distinguish </a:t>
            </a:r>
          </a:p>
          <a:p>
            <a:pPr>
              <a:lnSpc>
                <a:spcPct val="150000"/>
              </a:lnSpc>
              <a:spcBef>
                <a:spcPts val="0"/>
              </a:spcBef>
              <a:buNone/>
            </a:pPr>
            <a:r>
              <a:rPr lang="en-US" sz="1800" dirty="0"/>
              <a:t>facts from opinions, evaluate the text providing YOUR interpretation</a:t>
            </a:r>
          </a:p>
          <a:p>
            <a:pPr>
              <a:lnSpc>
                <a:spcPct val="150000"/>
              </a:lnSpc>
              <a:spcBef>
                <a:spcPts val="0"/>
              </a:spcBef>
              <a:buNone/>
            </a:pPr>
            <a:r>
              <a:rPr lang="en-US" sz="1800" dirty="0"/>
              <a:t>Write an analysis  of the text giving your opinion about the text</a:t>
            </a:r>
          </a:p>
          <a:p>
            <a:pPr>
              <a:lnSpc>
                <a:spcPct val="170000"/>
              </a:lnSpc>
              <a:spcBef>
                <a:spcPts val="0"/>
              </a:spcBef>
              <a:buNone/>
            </a:pPr>
            <a:endParaRPr lang="en-US" sz="2000" dirty="0"/>
          </a:p>
          <a:p>
            <a:pPr>
              <a:lnSpc>
                <a:spcPct val="170000"/>
              </a:lnSpc>
              <a:spcBef>
                <a:spcPts val="0"/>
              </a:spcBef>
            </a:pPr>
            <a:endParaRPr lang="en-US" sz="2000" dirty="0"/>
          </a:p>
          <a:p>
            <a:pPr>
              <a:buNone/>
            </a:pPr>
            <a:endParaRPr lang="en-US" sz="2000" dirty="0"/>
          </a:p>
          <a:p>
            <a:pPr>
              <a:buNone/>
            </a:pPr>
            <a:r>
              <a:rPr lang="en-US" sz="2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alpha val="3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1754"/>
            <a:ext cx="8229600" cy="1378446"/>
          </a:xfrm>
        </p:spPr>
        <p:txBody>
          <a:bodyPr>
            <a:normAutofit/>
          </a:bodyPr>
          <a:lstStyle/>
          <a:p>
            <a:r>
              <a:rPr lang="en-US" sz="3200" b="1" dirty="0">
                <a:solidFill>
                  <a:schemeClr val="bg2">
                    <a:lumMod val="25000"/>
                  </a:schemeClr>
                </a:solidFill>
              </a:rPr>
              <a:t>3 MOVES of Revision/Invention Through Engagement with a Text</a:t>
            </a:r>
          </a:p>
        </p:txBody>
      </p:sp>
      <p:sp>
        <p:nvSpPr>
          <p:cNvPr id="3" name="Content Placeholder 2"/>
          <p:cNvSpPr>
            <a:spLocks noGrp="1"/>
          </p:cNvSpPr>
          <p:nvPr>
            <p:ph idx="1"/>
          </p:nvPr>
        </p:nvSpPr>
        <p:spPr>
          <a:xfrm>
            <a:off x="191924" y="1600200"/>
            <a:ext cx="8952076" cy="5140569"/>
          </a:xfrm>
        </p:spPr>
        <p:txBody>
          <a:bodyPr>
            <a:normAutofit/>
          </a:bodyPr>
          <a:lstStyle/>
          <a:p>
            <a:pPr>
              <a:buNone/>
            </a:pPr>
            <a:r>
              <a:rPr lang="en-US" sz="2000" b="1" dirty="0">
                <a:solidFill>
                  <a:srgbClr val="00A34B"/>
                </a:solidFill>
              </a:rPr>
              <a:t>             Joseph Harris’s 3 moves are similar to the 3 passes of Active Reading.</a:t>
            </a:r>
          </a:p>
          <a:p>
            <a:pPr>
              <a:buNone/>
            </a:pPr>
            <a:r>
              <a:rPr lang="en-US" sz="2000" b="1" dirty="0">
                <a:solidFill>
                  <a:srgbClr val="00A34B"/>
                </a:solidFill>
              </a:rPr>
              <a:t> They state what move the writers should use to respond to the works of others:</a:t>
            </a:r>
          </a:p>
          <a:p>
            <a:pPr>
              <a:buNone/>
            </a:pPr>
            <a:endParaRPr lang="en-US" sz="800" b="1" dirty="0">
              <a:solidFill>
                <a:srgbClr val="00A34B"/>
              </a:solidFill>
            </a:endParaRPr>
          </a:p>
          <a:p>
            <a:r>
              <a:rPr lang="en-US" sz="2400" b="1" dirty="0">
                <a:solidFill>
                  <a:schemeClr val="bg2">
                    <a:lumMod val="25000"/>
                  </a:schemeClr>
                </a:solidFill>
              </a:rPr>
              <a:t>Coming to Terms : </a:t>
            </a:r>
            <a:r>
              <a:rPr lang="en-US" sz="2400" b="1" u="sng" dirty="0">
                <a:solidFill>
                  <a:schemeClr val="bg2">
                    <a:lumMod val="25000"/>
                  </a:schemeClr>
                </a:solidFill>
              </a:rPr>
              <a:t>Translating</a:t>
            </a:r>
          </a:p>
          <a:p>
            <a:pPr>
              <a:buNone/>
            </a:pPr>
            <a:r>
              <a:rPr lang="en-US" sz="1600" dirty="0"/>
              <a:t>Understand the writer’s arguments, ideas, and strategies</a:t>
            </a:r>
          </a:p>
          <a:p>
            <a:pPr>
              <a:buNone/>
            </a:pPr>
            <a:r>
              <a:rPr lang="en-US" sz="1600" dirty="0"/>
              <a:t>Find the keyword passages and “flashpoints,” used evidence/ examples</a:t>
            </a:r>
          </a:p>
          <a:p>
            <a:pPr>
              <a:buNone/>
            </a:pPr>
            <a:r>
              <a:rPr lang="en-US" sz="1600" dirty="0"/>
              <a:t>Translate them into their own writing/ response</a:t>
            </a:r>
          </a:p>
          <a:p>
            <a:r>
              <a:rPr lang="en-US" sz="2400" b="1" u="sng" dirty="0">
                <a:solidFill>
                  <a:srgbClr val="4A452A"/>
                </a:solidFill>
              </a:rPr>
              <a:t>Forwarding</a:t>
            </a:r>
          </a:p>
          <a:p>
            <a:pPr>
              <a:buNone/>
            </a:pPr>
            <a:r>
              <a:rPr lang="en-US" sz="1600" dirty="0"/>
              <a:t>Taking words, ideas from the text and putting them in use in new contexts</a:t>
            </a:r>
          </a:p>
          <a:p>
            <a:pPr>
              <a:buNone/>
            </a:pPr>
            <a:r>
              <a:rPr lang="en-US" sz="1600" dirty="0"/>
              <a:t>Citing a text, paraphrasing, relating  the text to personal examples, </a:t>
            </a:r>
          </a:p>
          <a:p>
            <a:r>
              <a:rPr lang="en-US" sz="2400" b="1" u="sng" dirty="0">
                <a:solidFill>
                  <a:srgbClr val="4A452A"/>
                </a:solidFill>
              </a:rPr>
              <a:t>Countering</a:t>
            </a:r>
          </a:p>
          <a:p>
            <a:pPr>
              <a:buNone/>
            </a:pPr>
            <a:r>
              <a:rPr lang="en-US" sz="1600" dirty="0"/>
              <a:t>Looking at the text to suggest a different way of thinking</a:t>
            </a:r>
          </a:p>
          <a:p>
            <a:pPr>
              <a:buNone/>
            </a:pPr>
            <a:r>
              <a:rPr lang="en-US" sz="1600" dirty="0"/>
              <a:t>Thinking critically, disagreeing, suggesting a different point of view/ argument</a:t>
            </a:r>
          </a:p>
          <a:p>
            <a:pPr>
              <a:buNone/>
            </a:pPr>
            <a:r>
              <a:rPr lang="en-US" sz="1600" dirty="0"/>
              <a:t>Supporting the new formulated argument/thesis in the response</a:t>
            </a:r>
          </a:p>
          <a:p>
            <a:pPr>
              <a:buNone/>
            </a:pPr>
            <a:endParaRPr lang="en-US" sz="1600" dirty="0"/>
          </a:p>
          <a:p>
            <a:pPr>
              <a:buNone/>
            </a:pPr>
            <a:endParaRPr lang="en-US" sz="2400" dirty="0"/>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5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5477" y="942853"/>
            <a:ext cx="8229600" cy="4250470"/>
          </a:xfrm>
        </p:spPr>
        <p:txBody>
          <a:bodyPr>
            <a:normAutofit/>
          </a:bodyPr>
          <a:lstStyle/>
          <a:p>
            <a:br>
              <a:rPr lang="en-US" dirty="0">
                <a:solidFill>
                  <a:srgbClr val="FF0000"/>
                </a:solidFill>
                <a:latin typeface="Chalkboard"/>
                <a:cs typeface="Chalkboard"/>
              </a:rPr>
            </a:br>
            <a:r>
              <a:rPr lang="en-US" dirty="0">
                <a:solidFill>
                  <a:srgbClr val="FF0000"/>
                </a:solidFill>
                <a:latin typeface="Chalkboard"/>
                <a:cs typeface="Chalkboard"/>
              </a:rPr>
              <a:t>BE AN ACTIVE READER!</a:t>
            </a:r>
            <a:br>
              <a:rPr lang="en-US" dirty="0">
                <a:solidFill>
                  <a:srgbClr val="FF0000"/>
                </a:solidFill>
                <a:latin typeface="Chalkboard"/>
                <a:cs typeface="Chalkboard"/>
              </a:rPr>
            </a:br>
            <a:br>
              <a:rPr lang="en-US" dirty="0">
                <a:solidFill>
                  <a:srgbClr val="FF0000"/>
                </a:solidFill>
                <a:latin typeface="Chalkboard"/>
                <a:cs typeface="Chalkboard"/>
              </a:rPr>
            </a:br>
            <a:r>
              <a:rPr lang="en-US" dirty="0">
                <a:solidFill>
                  <a:srgbClr val="FF0000"/>
                </a:solidFill>
                <a:latin typeface="Chalkboard"/>
                <a:cs typeface="Chalkboard"/>
              </a:rPr>
              <a:t>USE THE 3 PASSES OF THE ACTIVE READING PROCESS ANYTIME YOUR READ!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791</Words>
  <Application>Microsoft Macintosh PowerPoint</Application>
  <PresentationFormat>On-screen Show (4:3)</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Chalkboard</vt:lpstr>
      <vt:lpstr>Wingdings</vt:lpstr>
      <vt:lpstr>Office Theme</vt:lpstr>
      <vt:lpstr>  ACTIVE READING Reading is Re-defined!   The 3 Pass Approach </vt:lpstr>
      <vt:lpstr>Historical Overview of Reading</vt:lpstr>
      <vt:lpstr>Reading as Decoding</vt:lpstr>
      <vt:lpstr>NEW Rhetoric:  Process Movement and Critical Reading</vt:lpstr>
      <vt:lpstr>CRITICAL READING</vt:lpstr>
      <vt:lpstr>CRITICAL READING= ACTIVE READING</vt:lpstr>
      <vt:lpstr>READING AS A PROCESS 3 PASS APPROACH 3 Steps of Active Reading</vt:lpstr>
      <vt:lpstr>3 MOVES of Revision/Invention Through Engagement with a Text</vt:lpstr>
      <vt:lpstr> BE AN ACTIVE READER!  USE THE 3 PASSES OF THE ACTIVE READING PROCESS ANYTIME YOUR READ!</vt:lpstr>
    </vt:vector>
  </TitlesOfParts>
  <Company>LACCD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READING</dc:title>
  <dc:creator>LAVC Writing Tutor</dc:creator>
  <cp:lastModifiedBy>Microsoft Office User</cp:lastModifiedBy>
  <cp:revision>11</cp:revision>
  <dcterms:created xsi:type="dcterms:W3CDTF">2013-04-30T18:11:03Z</dcterms:created>
  <dcterms:modified xsi:type="dcterms:W3CDTF">2021-10-02T17:57:11Z</dcterms:modified>
</cp:coreProperties>
</file>