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16"/>
  </p:notesMasterIdLst>
  <p:sldIdLst>
    <p:sldId id="270" r:id="rId6"/>
    <p:sldId id="265" r:id="rId7"/>
    <p:sldId id="274" r:id="rId8"/>
    <p:sldId id="275" r:id="rId9"/>
    <p:sldId id="276" r:id="rId10"/>
    <p:sldId id="266" r:id="rId11"/>
    <p:sldId id="262" r:id="rId12"/>
    <p:sldId id="26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D90"/>
    <a:srgbClr val="FDBC3E"/>
    <a:srgbClr val="D8A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917" autoAdjust="0"/>
  </p:normalViewPr>
  <p:slideViewPr>
    <p:cSldViewPr>
      <p:cViewPr varScale="1">
        <p:scale>
          <a:sx n="99" d="100"/>
          <a:sy n="99" d="100"/>
        </p:scale>
        <p:origin x="2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2EE4-14D9-4528-8DCB-926B001D13A2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4431-37A4-4D48-A51A-1D5999EA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2/26/22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5400" dirty="0">
                <a:solidFill>
                  <a:srgbClr val="660066"/>
                </a:solidFill>
              </a:rPr>
            </a:br>
            <a:br>
              <a:rPr lang="en-US" sz="5400" dirty="0">
                <a:solidFill>
                  <a:srgbClr val="660066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CRITICAL THINKING</a:t>
            </a:r>
            <a:br>
              <a:rPr lang="en-US" sz="5400" dirty="0">
                <a:solidFill>
                  <a:srgbClr val="660066"/>
                </a:solidFill>
              </a:rPr>
            </a:br>
            <a:r>
              <a:rPr lang="en-US" sz="5400" dirty="0">
                <a:solidFill>
                  <a:srgbClr val="660066"/>
                </a:solidFill>
              </a:rPr>
              <a:t>   				       </a:t>
            </a:r>
            <a:r>
              <a:rPr lang="en-US" sz="2800" dirty="0">
                <a:solidFill>
                  <a:srgbClr val="FFFFFF"/>
                </a:solidFill>
              </a:rPr>
              <a:t>by </a:t>
            </a:r>
            <a:r>
              <a:rPr lang="en-US" sz="2800" dirty="0" err="1">
                <a:solidFill>
                  <a:srgbClr val="FFFFFF"/>
                </a:solidFill>
              </a:rPr>
              <a:t>K.Yegoryan</a:t>
            </a:r>
            <a:br>
              <a:rPr lang="en-US" sz="5400" dirty="0">
                <a:solidFill>
                  <a:srgbClr val="660066"/>
                </a:solidFill>
              </a:rPr>
            </a:br>
            <a:endParaRPr lang="en-US" sz="5400" dirty="0">
              <a:solidFill>
                <a:srgbClr val="66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81800" y="5638800"/>
            <a:ext cx="1905000" cy="6705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14800"/>
            <a:ext cx="5715000" cy="2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4">
                <a:lumMod val="75000"/>
                <a:alpha val="39000"/>
              </a:schemeClr>
            </a:gs>
            <a:gs pos="100000">
              <a:srgbClr val="FFFFFF">
                <a:alpha val="39000"/>
              </a:srgbClr>
            </a:gs>
            <a:gs pos="55000">
              <a:schemeClr val="accent4">
                <a:lumMod val="75000"/>
                <a:alpha val="39000"/>
              </a:schemeClr>
            </a:gs>
            <a:gs pos="77000">
              <a:schemeClr val="accent4">
                <a:lumMod val="75000"/>
                <a:alpha val="39000"/>
              </a:schemeClr>
            </a:gs>
            <a:gs pos="25000">
              <a:schemeClr val="accent4">
                <a:lumMod val="20000"/>
                <a:lumOff val="80000"/>
                <a:alpha val="39000"/>
              </a:schemeClr>
            </a:gs>
            <a:gs pos="94000">
              <a:srgbClr val="FFFF00">
                <a:alpha val="13000"/>
              </a:srgbClr>
            </a:gs>
            <a:gs pos="29000">
              <a:schemeClr val="accent5">
                <a:lumMod val="75000"/>
                <a:alpha val="36000"/>
              </a:schemeClr>
            </a:gs>
            <a:gs pos="98000">
              <a:schemeClr val="accent4">
                <a:lumMod val="75000"/>
                <a:alpha val="37000"/>
              </a:schemeClr>
            </a:gs>
            <a:gs pos="93000">
              <a:schemeClr val="accent2">
                <a:lumMod val="75000"/>
                <a:alpha val="18000"/>
              </a:schemeClr>
            </a:gs>
            <a:gs pos="42000">
              <a:schemeClr val="accent5">
                <a:lumMod val="75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MY Deepest 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5486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My deepest fear is not that I am inadequate.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My deepest fear is that I am powerful beyond measure. 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It is my light, not my darkness that most frightens me.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I ask myself, who am I to be brilliant, gorgeous,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talented and fabulous?</a:t>
            </a:r>
          </a:p>
          <a:p>
            <a:pPr>
              <a:buNone/>
            </a:pP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Actually, who am I not to be?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My playing small does not serve the world.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There's nothing enlightened about shrinking so that other people won't feel insecure around me.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I was born to make manifest the glory of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life that is within me.</a:t>
            </a:r>
          </a:p>
          <a:p>
            <a:pPr>
              <a:buNone/>
            </a:pP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It's not just in some of us; it's in everyone.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And as I let my own light shine,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I unconsciously give other people permission to do the same.</a:t>
            </a:r>
          </a:p>
          <a:p>
            <a:pPr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As I am liberated from my own fear,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my presence automatically liberates others.</a:t>
            </a:r>
          </a:p>
          <a:p>
            <a:pPr>
              <a:buNone/>
            </a:pPr>
            <a:r>
              <a:rPr lang="en-US" sz="4000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Adapted from “Our Deepest Fear” by Marianne Williamson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67200"/>
          </a:xfrm>
        </p:spPr>
        <p:txBody>
          <a:bodyPr/>
          <a:lstStyle/>
          <a:p>
            <a:b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</a:b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AA2B1E"/>
              </a:solidFill>
              <a:effectLst/>
              <a:latin typeface="Algerian" pitchFamily="82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lonna MT" pitchFamily="8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 What is Critical Thinking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720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824" y="1524000"/>
            <a:ext cx="9015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Arial Black"/>
                <a:cs typeface="Arial Black"/>
              </a:rPr>
              <a:t>Critical Thinking  is a process of reasoning,  analyzing,</a:t>
            </a:r>
          </a:p>
          <a:p>
            <a:r>
              <a:rPr lang="en-US" sz="2000" dirty="0">
                <a:solidFill>
                  <a:srgbClr val="3366FF"/>
                </a:solidFill>
                <a:latin typeface="Arial Black"/>
                <a:cs typeface="Arial Black"/>
              </a:rPr>
              <a:t>                  evaluating, decision making, and problem solving.</a:t>
            </a:r>
          </a:p>
          <a:p>
            <a:endParaRPr lang="en-US" sz="2000" dirty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>
              <a:solidFill>
                <a:srgbClr val="3366FF"/>
              </a:solidFill>
              <a:latin typeface="Arial Black"/>
              <a:cs typeface="Arial Black"/>
            </a:endParaRPr>
          </a:p>
          <a:p>
            <a:r>
              <a:rPr lang="en-US" sz="2000" dirty="0">
                <a:solidFill>
                  <a:srgbClr val="3366FF"/>
                </a:solidFill>
                <a:latin typeface="Arial Black"/>
                <a:cs typeface="Arial Black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429000"/>
            <a:ext cx="457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 CRITICAL THINKER: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Has a sense of curiosity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Asks Questions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Assess (judges) arguments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Is interested in finding new solutions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Listens carefully to others and gives feedback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Examines problems, assumptions, opinions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Is able to reject information that is irrelevant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400" dirty="0"/>
              <a:t>  Can see beyond what is available </a:t>
            </a:r>
          </a:p>
          <a:p>
            <a:pPr>
              <a:buFont typeface="Arial"/>
              <a:buChar char="•"/>
            </a:pPr>
            <a:endParaRPr lang="en-US" sz="1400" dirty="0"/>
          </a:p>
          <a:p>
            <a:pPr>
              <a:buFont typeface="Arial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Critical thinking is the ability to think clearly and rationally.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       It includes the ability to engage in reflective and independent thinking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  <a:alpha val="2000"/>
              </a:schemeClr>
            </a:gs>
            <a:gs pos="100000">
              <a:srgbClr val="FFFFFF">
                <a:alpha val="66000"/>
              </a:srgbClr>
            </a:gs>
            <a:gs pos="55000">
              <a:schemeClr val="bg2">
                <a:lumMod val="50000"/>
                <a:alpha val="61000"/>
              </a:schemeClr>
            </a:gs>
            <a:gs pos="75000">
              <a:schemeClr val="accent2">
                <a:lumMod val="60000"/>
                <a:lumOff val="40000"/>
                <a:alpha val="44000"/>
              </a:schemeClr>
            </a:gs>
            <a:gs pos="89000">
              <a:schemeClr val="bg1">
                <a:lumMod val="75000"/>
                <a:alpha val="44000"/>
              </a:schemeClr>
            </a:gs>
            <a:gs pos="94000">
              <a:schemeClr val="bg2">
                <a:lumMod val="75000"/>
                <a:alpha val="88000"/>
              </a:schemeClr>
            </a:gs>
            <a:gs pos="29000">
              <a:schemeClr val="accent2">
                <a:lumMod val="20000"/>
                <a:lumOff val="80000"/>
                <a:alpha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84807"/>
                </a:solidFill>
              </a:rPr>
              <a:t>THE ORIGINE Of </a:t>
            </a:r>
            <a:br>
              <a:rPr lang="en-US" b="1" dirty="0">
                <a:solidFill>
                  <a:srgbClr val="984807"/>
                </a:solidFill>
              </a:rPr>
            </a:br>
            <a:r>
              <a:rPr lang="en-US" b="1" dirty="0">
                <a:solidFill>
                  <a:srgbClr val="984807"/>
                </a:solidFill>
              </a:rPr>
              <a:t>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/>
                <a:cs typeface="Arial Black"/>
              </a:rPr>
              <a:t>The roots go back to the teaching practice and vision of Socrates 2,500 years ago </a:t>
            </a: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Socrates: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demonstrated that persons may have power and high position and yet be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                        deeply confused and irrational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established the importance of asking deep questions that probe profoundly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                        into thinking before we accept ideas as worthy of belief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established the importance of seeking evidence, examining  and reasoning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                        the assumptions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4F6228"/>
                </a:solidFill>
              </a:rPr>
              <a:t>highlighted the need in thinking for clarity and logical consistency</a:t>
            </a:r>
          </a:p>
          <a:p>
            <a:endParaRPr lang="en-US" sz="1800" dirty="0"/>
          </a:p>
          <a:p>
            <a:pPr>
              <a:buNone/>
            </a:pPr>
            <a:r>
              <a:rPr lang="en-US" sz="1900" dirty="0">
                <a:solidFill>
                  <a:srgbClr val="984807"/>
                </a:solidFill>
                <a:latin typeface="Arial Black"/>
                <a:cs typeface="Arial Black"/>
              </a:rPr>
              <a:t>His method of questioning is known as "Socratic Questioning”</a:t>
            </a:r>
          </a:p>
          <a:p>
            <a:pPr>
              <a:buNone/>
            </a:pPr>
            <a:r>
              <a:rPr lang="en-US" sz="1900" dirty="0">
                <a:solidFill>
                  <a:srgbClr val="984807"/>
                </a:solidFill>
                <a:latin typeface="Arial Black"/>
                <a:cs typeface="Arial Black"/>
              </a:rPr>
              <a:t> and is the best known critical thinking teaching strategy. </a:t>
            </a:r>
          </a:p>
          <a:p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5">
                <a:lumMod val="60000"/>
                <a:lumOff val="40000"/>
                <a:alpha val="55000"/>
              </a:schemeClr>
            </a:gs>
            <a:gs pos="100000">
              <a:srgbClr val="FFFFFF">
                <a:alpha val="55000"/>
              </a:srgbClr>
            </a:gs>
            <a:gs pos="25000">
              <a:schemeClr val="accent3">
                <a:lumMod val="40000"/>
                <a:lumOff val="60000"/>
                <a:alpha val="4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Tradition of Critical Thinking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 the Middle Ages</a:t>
            </a:r>
          </a:p>
          <a:p>
            <a:pPr>
              <a:buNone/>
            </a:pPr>
            <a:r>
              <a:rPr lang="en-US" dirty="0"/>
              <a:t>was embodied in the writings and teachings of</a:t>
            </a:r>
          </a:p>
          <a:p>
            <a:pPr>
              <a:buNone/>
            </a:pPr>
            <a:r>
              <a:rPr lang="en-US" dirty="0">
                <a:solidFill>
                  <a:srgbClr val="77933C"/>
                </a:solidFill>
              </a:rPr>
              <a:t>Thomas Aquinas (</a:t>
            </a:r>
            <a:r>
              <a:rPr lang="en-US" b="1" i="1" dirty="0" err="1">
                <a:solidFill>
                  <a:srgbClr val="77933C"/>
                </a:solidFill>
              </a:rPr>
              <a:t>Sumna</a:t>
            </a:r>
            <a:r>
              <a:rPr lang="en-US" b="1" i="1" dirty="0">
                <a:solidFill>
                  <a:srgbClr val="77933C"/>
                </a:solidFill>
              </a:rPr>
              <a:t> </a:t>
            </a:r>
            <a:r>
              <a:rPr lang="en-US" b="1" i="1" dirty="0" err="1">
                <a:solidFill>
                  <a:srgbClr val="77933C"/>
                </a:solidFill>
              </a:rPr>
              <a:t>Theologica</a:t>
            </a:r>
            <a:r>
              <a:rPr lang="en-US" dirty="0">
                <a:solidFill>
                  <a:srgbClr val="77933C"/>
                </a:solidFill>
              </a:rPr>
              <a:t>)  </a:t>
            </a:r>
            <a:r>
              <a:rPr lang="en-US" dirty="0"/>
              <a:t>  --_always systematically stated, </a:t>
            </a:r>
          </a:p>
          <a:p>
            <a:pPr>
              <a:buNone/>
            </a:pPr>
            <a:r>
              <a:rPr lang="en-US" dirty="0"/>
              <a:t>   _answered his critical ideas by developing </a:t>
            </a:r>
          </a:p>
          <a:p>
            <a:pPr>
              <a:buNone/>
            </a:pPr>
            <a:r>
              <a:rPr lang="en-US" b="1" dirty="0">
                <a:solidFill>
                  <a:srgbClr val="77933C"/>
                </a:solidFill>
              </a:rPr>
              <a:t>In the Renaissance (15th and 16th Centuries):</a:t>
            </a:r>
          </a:p>
          <a:p>
            <a:pPr>
              <a:buNone/>
            </a:pPr>
            <a:r>
              <a:rPr lang="en-US" dirty="0"/>
              <a:t> scholars in Europe began to think critically about religion, art, society, human nature, law, and freedom (</a:t>
            </a:r>
            <a:r>
              <a:rPr lang="en-US" dirty="0">
                <a:solidFill>
                  <a:srgbClr val="77933C"/>
                </a:solidFill>
              </a:rPr>
              <a:t>Colet, Erasmus, and Moore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89000"/>
              </a:schemeClr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rgbClr val="6E0D90"/>
                </a:solidFill>
              </a:rPr>
              <a:t>Critical Thinking in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book: </a:t>
            </a:r>
            <a:r>
              <a:rPr lang="en-US" sz="2000" b="1" dirty="0"/>
              <a:t>Francis Bacon</a:t>
            </a:r>
            <a:r>
              <a:rPr lang="en-US" sz="2000" dirty="0"/>
              <a:t>, in England,</a:t>
            </a:r>
            <a:r>
              <a:rPr lang="en-US" sz="2000" b="1" i="1" dirty="0"/>
              <a:t> The Advancement of Learning</a:t>
            </a:r>
            <a:r>
              <a:rPr lang="en-US" sz="2000" dirty="0"/>
              <a:t>, he argued for the importance of studying the world empirically.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text: in France, </a:t>
            </a:r>
            <a:r>
              <a:rPr lang="en-US" sz="2000" b="1" dirty="0"/>
              <a:t>Descartes </a:t>
            </a:r>
            <a:r>
              <a:rPr lang="en-US" sz="2000" dirty="0"/>
              <a:t>in </a:t>
            </a:r>
            <a:r>
              <a:rPr lang="en-US" sz="2000" b="1" i="1" dirty="0"/>
              <a:t>Rules For the Direction of the Mind</a:t>
            </a:r>
            <a:r>
              <a:rPr lang="en-US" sz="2000" dirty="0"/>
              <a:t> argued for the need for a special systematic disciplining of the mind to guide it in thinking.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: </a:t>
            </a:r>
            <a:r>
              <a:rPr lang="en-US" sz="2000" b="1" dirty="0"/>
              <a:t>Sir Thomas Moore</a:t>
            </a:r>
            <a:r>
              <a:rPr lang="en-US" sz="2000" dirty="0"/>
              <a:t> developed a model of a new social order, </a:t>
            </a:r>
            <a:r>
              <a:rPr lang="en-US" sz="2000" b="1" i="1" dirty="0"/>
              <a:t>Utopia</a:t>
            </a:r>
            <a:r>
              <a:rPr lang="en-US" sz="2000" dirty="0"/>
              <a:t>, in which every domain of the present world was subject to critique.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In the Italian Renaissance, </a:t>
            </a:r>
            <a:r>
              <a:rPr lang="en-US" sz="2000" b="1" dirty="0"/>
              <a:t>Machiavelli </a:t>
            </a:r>
            <a:r>
              <a:rPr lang="en-US" sz="2000" dirty="0"/>
              <a:t>in his </a:t>
            </a:r>
            <a:r>
              <a:rPr lang="en-US" sz="2000" b="1" i="1" dirty="0"/>
              <a:t>The Prince</a:t>
            </a:r>
            <a:r>
              <a:rPr lang="en-US" sz="2000" dirty="0"/>
              <a:t> critically assessed the politics of the day, and laid the foundation for modern critical political thought.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066800"/>
          </a:xfrm>
        </p:spPr>
        <p:txBody>
          <a:bodyPr/>
          <a:lstStyle/>
          <a:p>
            <a:r>
              <a:rPr lang="en-US" sz="4800" dirty="0">
                <a:latin typeface="Algerian" pitchFamily="82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001000" cy="312420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0"/>
            <a:ext cx="5384800" cy="3204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81000"/>
            <a:ext cx="567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WHY DO WE NEED TO THINK CRITICALLY</a:t>
            </a:r>
          </a:p>
          <a:p>
            <a:endParaRPr lang="en-US" sz="20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r>
              <a:rPr lang="en-US" sz="20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        </a:t>
            </a:r>
            <a:r>
              <a:rPr lang="en-US" sz="2000" b="1" dirty="0">
                <a:solidFill>
                  <a:schemeClr val="bg1"/>
                </a:solidFill>
              </a:rPr>
              <a:t>In the 21</a:t>
            </a:r>
            <a:r>
              <a:rPr lang="en-US" sz="2000" b="1" baseline="30000" dirty="0">
                <a:solidFill>
                  <a:schemeClr val="bg1"/>
                </a:solidFill>
              </a:rPr>
              <a:t>st</a:t>
            </a:r>
            <a:r>
              <a:rPr lang="en-US" sz="2000" b="1" dirty="0">
                <a:solidFill>
                  <a:schemeClr val="bg1"/>
                </a:solidFill>
              </a:rPr>
              <a:t> century with all the amazing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                technology</a:t>
            </a:r>
            <a:r>
              <a:rPr lang="en-US" sz="20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3581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Arial Black"/>
                <a:cs typeface="Arial Black"/>
              </a:rPr>
              <a:t>Let’s think critically and decide together !</a:t>
            </a:r>
          </a:p>
          <a:p>
            <a:endParaRPr lang="en-US" sz="2000" dirty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>
              <a:solidFill>
                <a:srgbClr val="3366FF"/>
              </a:solidFill>
              <a:latin typeface="Arial Black"/>
              <a:cs typeface="Arial Black"/>
            </a:endParaRPr>
          </a:p>
          <a:p>
            <a:endParaRPr lang="en-US" sz="2000" dirty="0">
              <a:solidFill>
                <a:srgbClr val="3366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009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William Perry’s Scheme of Intellectual</a:t>
            </a:r>
            <a:br>
              <a:rPr lang="en-US" sz="3200" dirty="0"/>
            </a:br>
            <a:r>
              <a:rPr lang="en-US" sz="3200" dirty="0"/>
              <a:t>                    and Ethical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53000"/>
          </a:xfrm>
        </p:spPr>
        <p:txBody>
          <a:bodyPr>
            <a:normAutofit/>
          </a:bodyPr>
          <a:lstStyle/>
          <a:p>
            <a:pPr marL="857250" lvl="1" indent="-457200">
              <a:buNone/>
            </a:pPr>
            <a:r>
              <a:rPr lang="en-US" sz="2200" b="1" dirty="0">
                <a:solidFill>
                  <a:schemeClr val="tx1">
                    <a:lumMod val="95000"/>
                  </a:schemeClr>
                </a:solidFill>
              </a:rPr>
              <a:t>DUALISM:</a:t>
            </a:r>
          </a:p>
          <a:p>
            <a:pPr marL="857250" lvl="1" indent="-457200">
              <a:buNone/>
            </a:pPr>
            <a:r>
              <a:rPr lang="en-US" sz="2200" b="1" dirty="0">
                <a:solidFill>
                  <a:schemeClr val="tx1">
                    <a:lumMod val="95000"/>
                  </a:schemeClr>
                </a:solidFill>
              </a:rPr>
              <a:t>                     “There are [always] right and wrong answers…”</a:t>
            </a:r>
          </a:p>
          <a:p>
            <a:pPr marL="857250" lvl="1" indent="-457200">
              <a:buNone/>
            </a:pPr>
            <a:endParaRPr lang="en-US" sz="2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857250" lvl="1" indent="-457200">
              <a:buNone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F2F2F2"/>
                </a:solidFill>
              </a:rPr>
              <a:t>MULTIPLICITY</a:t>
            </a:r>
          </a:p>
          <a:p>
            <a:pPr marL="857250" lvl="1" indent="-457200">
              <a:buNone/>
            </a:pPr>
            <a:r>
              <a:rPr lang="en-US" sz="2200" b="1" dirty="0">
                <a:solidFill>
                  <a:srgbClr val="F2F2F2"/>
                </a:solidFill>
              </a:rPr>
              <a:t>                   “There are conflicting answers, or maybe no answers;</a:t>
            </a:r>
          </a:p>
          <a:p>
            <a:pPr marL="857250" lvl="1" indent="-457200">
              <a:buNone/>
            </a:pPr>
            <a:r>
              <a:rPr lang="en-US" sz="2200" b="1" dirty="0">
                <a:solidFill>
                  <a:srgbClr val="F2F2F2"/>
                </a:solidFill>
              </a:rPr>
              <a:t>                     therefore, one opinion is as good as another, and</a:t>
            </a:r>
          </a:p>
          <a:p>
            <a:pPr marL="857250" lvl="1" indent="-457200">
              <a:buNone/>
            </a:pPr>
            <a:r>
              <a:rPr lang="en-US" sz="2200" b="1" dirty="0">
                <a:solidFill>
                  <a:srgbClr val="F2F2F2"/>
                </a:solidFill>
              </a:rPr>
              <a:t>                     EVERYONE HAS THE RIGHT TO THEIR OPINION”</a:t>
            </a:r>
          </a:p>
          <a:p>
            <a:pPr marL="857250" lvl="1" indent="-457200">
              <a:buNone/>
            </a:pPr>
            <a:endParaRPr lang="en-US" sz="2200" b="1" dirty="0">
              <a:solidFill>
                <a:srgbClr val="F2F2F2"/>
              </a:solidFill>
            </a:endParaRPr>
          </a:p>
          <a:p>
            <a:pPr marL="857250" lvl="1" indent="-457200">
              <a:buNone/>
            </a:pPr>
            <a:r>
              <a:rPr lang="en-US" sz="2200" b="1" dirty="0">
                <a:solidFill>
                  <a:srgbClr val="F2F2F2"/>
                </a:solidFill>
              </a:rPr>
              <a:t>RELATIVISM       </a:t>
            </a:r>
          </a:p>
          <a:p>
            <a:pPr marL="857250" lvl="1" indent="-457200">
              <a:buNone/>
            </a:pPr>
            <a:r>
              <a:rPr lang="en-US" sz="2200" b="1" dirty="0">
                <a:solidFill>
                  <a:srgbClr val="F2F2F2"/>
                </a:solidFill>
              </a:rPr>
              <a:t>                     “It all depends, so we must learn to evaluate</a:t>
            </a:r>
          </a:p>
          <a:p>
            <a:pPr marL="857250" lvl="1" indent="-457200">
              <a:buNone/>
            </a:pPr>
            <a:r>
              <a:rPr lang="en-US" sz="2200" b="1" dirty="0">
                <a:solidFill>
                  <a:srgbClr val="F2F2F2"/>
                </a:solidFill>
              </a:rPr>
              <a:t>                       solutions.”</a:t>
            </a:r>
          </a:p>
          <a:p>
            <a:pPr marL="857250" lvl="1" indent="-457200">
              <a:buNone/>
            </a:pPr>
            <a:endParaRPr lang="en-US" sz="2200" b="1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2">
                <a:tint val="80000"/>
                <a:satMod val="300000"/>
                <a:alpha val="6000"/>
              </a:schemeClr>
            </a:gs>
            <a:gs pos="96000">
              <a:schemeClr val="bg2">
                <a:shade val="30000"/>
                <a:satMod val="200000"/>
                <a:alpha val="84000"/>
              </a:schemeClr>
            </a:gs>
            <a:gs pos="19000">
              <a:schemeClr val="accent2">
                <a:lumMod val="40000"/>
                <a:lumOff val="60000"/>
                <a:alpha val="81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Critical Thinking Framework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  <a:p>
            <a:pPr>
              <a:buNone/>
            </a:pPr>
            <a:r>
              <a:rPr lang="en-US" sz="4400" b="1" dirty="0">
                <a:solidFill>
                  <a:srgbClr val="FF0000"/>
                </a:solidFill>
              </a:rPr>
              <a:t>O</a:t>
            </a:r>
            <a:r>
              <a:rPr lang="en-US" sz="2400" b="1" dirty="0">
                <a:solidFill>
                  <a:srgbClr val="F2F2F2"/>
                </a:solidFill>
              </a:rPr>
              <a:t>bjective Level                               </a:t>
            </a:r>
            <a:r>
              <a:rPr lang="en-US" sz="2400" b="1" dirty="0">
                <a:solidFill>
                  <a:srgbClr val="FF0000"/>
                </a:solidFill>
              </a:rPr>
              <a:t>What do you see? 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                                                                                  _ Facts</a:t>
            </a:r>
          </a:p>
          <a:p>
            <a:pPr>
              <a:buNone/>
            </a:pPr>
            <a:r>
              <a:rPr lang="en-US" sz="4400" b="1" dirty="0">
                <a:solidFill>
                  <a:srgbClr val="FF0000"/>
                </a:solidFill>
              </a:rPr>
              <a:t>R</a:t>
            </a:r>
            <a:r>
              <a:rPr lang="en-US" sz="2400" b="1" dirty="0">
                <a:solidFill>
                  <a:srgbClr val="F2F2F2"/>
                </a:solidFill>
              </a:rPr>
              <a:t>eflective Level                              </a:t>
            </a:r>
            <a:r>
              <a:rPr lang="en-US" sz="2000" b="1" dirty="0">
                <a:solidFill>
                  <a:srgbClr val="FF0000"/>
                </a:solidFill>
              </a:rPr>
              <a:t>What do you feel?</a:t>
            </a: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                                                                                                      _ Relevance</a:t>
            </a:r>
          </a:p>
          <a:p>
            <a:pPr>
              <a:buNone/>
            </a:pPr>
            <a:r>
              <a:rPr lang="en-US" sz="4400" b="1" dirty="0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2F2F2"/>
                </a:solidFill>
              </a:rPr>
              <a:t>nterpretive Level		     </a:t>
            </a:r>
            <a:r>
              <a:rPr lang="en-US" sz="2000" b="1" dirty="0">
                <a:solidFill>
                  <a:srgbClr val="FF0000"/>
                </a:solidFill>
              </a:rPr>
              <a:t>What it tells and else is needed?</a:t>
            </a: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							            _ Identification</a:t>
            </a:r>
            <a:endParaRPr lang="en-US" sz="2400" b="1" dirty="0">
              <a:solidFill>
                <a:srgbClr val="F2F2F2"/>
              </a:solidFill>
            </a:endParaRPr>
          </a:p>
          <a:p>
            <a:pPr>
              <a:buNone/>
            </a:pPr>
            <a:r>
              <a:rPr lang="en-US" sz="4400" b="1" dirty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2F2F2"/>
                </a:solidFill>
              </a:rPr>
              <a:t>ecisional Level		      </a:t>
            </a:r>
            <a:r>
              <a:rPr lang="en-US" sz="2400" b="1" dirty="0">
                <a:solidFill>
                  <a:srgbClr val="FF0000"/>
                </a:solidFill>
              </a:rPr>
              <a:t>What  can we do?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                                                                                  _ Action</a:t>
            </a:r>
          </a:p>
          <a:p>
            <a:pPr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80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4">
                <a:lumMod val="75000"/>
                <a:alpha val="24000"/>
              </a:schemeClr>
            </a:gs>
            <a:gs pos="100000">
              <a:srgbClr val="FFFFFF">
                <a:alpha val="39000"/>
              </a:srgbClr>
            </a:gs>
            <a:gs pos="32000">
              <a:schemeClr val="accent4">
                <a:lumMod val="75000"/>
                <a:alpha val="39000"/>
              </a:schemeClr>
            </a:gs>
            <a:gs pos="77000">
              <a:schemeClr val="accent4">
                <a:lumMod val="75000"/>
                <a:alpha val="39000"/>
              </a:schemeClr>
            </a:gs>
            <a:gs pos="47000">
              <a:schemeClr val="accent4">
                <a:lumMod val="20000"/>
                <a:lumOff val="80000"/>
                <a:alpha val="39000"/>
              </a:schemeClr>
            </a:gs>
            <a:gs pos="94000">
              <a:srgbClr val="FFFF00">
                <a:alpha val="13000"/>
              </a:srgbClr>
            </a:gs>
            <a:gs pos="22000">
              <a:schemeClr val="accent5">
                <a:lumMod val="75000"/>
                <a:alpha val="72000"/>
              </a:schemeClr>
            </a:gs>
            <a:gs pos="98000">
              <a:schemeClr val="accent4">
                <a:lumMod val="75000"/>
                <a:alpha val="37000"/>
              </a:schemeClr>
            </a:gs>
            <a:gs pos="81000">
              <a:schemeClr val="accent2">
                <a:lumMod val="75000"/>
                <a:alpha val="18000"/>
              </a:schemeClr>
            </a:gs>
            <a:gs pos="58000">
              <a:schemeClr val="accent5">
                <a:lumMod val="75000"/>
                <a:alpha val="36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 Black"/>
                <a:cs typeface="Arial Black"/>
              </a:rPr>
              <a:t>BARRIERS TO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 Black"/>
                <a:cs typeface="Arial Black"/>
              </a:rPr>
              <a:t>                 CRITICAL THINKING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THE BIG 5 TO OVERCOME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438400"/>
            <a:ext cx="6934200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D67C02"/>
                </a:solidFill>
              </a:rPr>
              <a:t> </a:t>
            </a:r>
            <a:r>
              <a:rPr lang="en-US" b="1" dirty="0">
                <a:solidFill>
                  <a:srgbClr val="D67C02"/>
                </a:solidFill>
              </a:rPr>
              <a:t>an over-reliance / absolute acceptance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solidFill>
                  <a:srgbClr val="D67C02"/>
                </a:solidFill>
              </a:rPr>
              <a:t> narrow-mindedness or close-mindedness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solidFill>
                  <a:srgbClr val="D67C02"/>
                </a:solidFill>
              </a:rPr>
              <a:t> lack of relevant background information or ignorance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solidFill>
                  <a:srgbClr val="D67C02"/>
                </a:solidFill>
              </a:rPr>
              <a:t> peer pressure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>
                <a:solidFill>
                  <a:srgbClr val="D67C02"/>
                </a:solidFill>
              </a:rPr>
              <a:t> fear of change or an unwillingness to change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b="1" dirty="0">
              <a:solidFill>
                <a:srgbClr val="D67C02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D67C02"/>
                </a:solidFill>
              </a:rPr>
              <a:t>                      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b="1" dirty="0">
              <a:solidFill>
                <a:srgbClr val="D67C02"/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D67C02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b="1" dirty="0">
              <a:solidFill>
                <a:srgbClr val="7F201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09600"/>
            <a:ext cx="26670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798</Words>
  <Application>Microsoft Macintosh PowerPoint</Application>
  <PresentationFormat>On-screen Show (4:3)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Brush Script MT</vt:lpstr>
      <vt:lpstr>Algerian</vt:lpstr>
      <vt:lpstr>Arial</vt:lpstr>
      <vt:lpstr>Arial Black</vt:lpstr>
      <vt:lpstr>Bodoni MT Condensed</vt:lpstr>
      <vt:lpstr>Book Antiqua</vt:lpstr>
      <vt:lpstr>Calibri</vt:lpstr>
      <vt:lpstr>Colonna MT</vt:lpstr>
      <vt:lpstr>Constantia</vt:lpstr>
      <vt:lpstr>Courier New</vt:lpstr>
      <vt:lpstr>Franklin Gothic Book</vt:lpstr>
      <vt:lpstr>Impact</vt:lpstr>
      <vt:lpstr>Lucida Sans</vt:lpstr>
      <vt:lpstr>Rage Italic</vt:lpstr>
      <vt:lpstr>Times New Roman</vt:lpstr>
      <vt:lpstr>Wingdings</vt:lpstr>
      <vt:lpstr>Wingdings 2</vt:lpstr>
      <vt:lpstr>Wingdings 3</vt:lpstr>
      <vt:lpstr>Office Theme</vt:lpstr>
      <vt:lpstr>Decatur</vt:lpstr>
      <vt:lpstr>NewsPrint</vt:lpstr>
      <vt:lpstr>Pushpin</vt:lpstr>
      <vt:lpstr>Apex</vt:lpstr>
      <vt:lpstr>  CRITICAL THINKING               by K.Yegoryan </vt:lpstr>
      <vt:lpstr> </vt:lpstr>
      <vt:lpstr>THE ORIGINE Of  CRITICAL THINKING</vt:lpstr>
      <vt:lpstr>THE Tradition of Critical Thinking </vt:lpstr>
      <vt:lpstr>Critical Thinking in Texts</vt:lpstr>
      <vt:lpstr>   </vt:lpstr>
      <vt:lpstr>William Perry’s Scheme of Intellectual                     and Ethical Development </vt:lpstr>
      <vt:lpstr>Critical Thinking Framework ORID</vt:lpstr>
      <vt:lpstr>PowerPoint Presentation</vt:lpstr>
      <vt:lpstr>MY Deepest Fear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Microsoft Office User</cp:lastModifiedBy>
  <cp:revision>47</cp:revision>
  <dcterms:created xsi:type="dcterms:W3CDTF">2013-05-07T19:26:55Z</dcterms:created>
  <dcterms:modified xsi:type="dcterms:W3CDTF">2022-02-26T19:38:38Z</dcterms:modified>
</cp:coreProperties>
</file>