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notesMasterIdLst>
    <p:notesMasterId r:id="rId12"/>
  </p:notesMasterIdLst>
  <p:sldIdLst>
    <p:sldId id="256" r:id="rId2"/>
    <p:sldId id="265" r:id="rId3"/>
    <p:sldId id="266" r:id="rId4"/>
    <p:sldId id="267" r:id="rId5"/>
    <p:sldId id="273" r:id="rId6"/>
    <p:sldId id="268" r:id="rId7"/>
    <p:sldId id="269" r:id="rId8"/>
    <p:sldId id="270" r:id="rId9"/>
    <p:sldId id="274"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AE4"/>
    <a:srgbClr val="5FB1FB"/>
    <a:srgbClr val="00E000"/>
    <a:srgbClr val="00B7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737"/>
  </p:normalViewPr>
  <p:slideViewPr>
    <p:cSldViewPr snapToGrid="0" snapToObjects="1">
      <p:cViewPr varScale="1">
        <p:scale>
          <a:sx n="109" d="100"/>
          <a:sy n="109" d="100"/>
        </p:scale>
        <p:origin x="1760" y="184"/>
      </p:cViewPr>
      <p:guideLst>
        <p:guide orient="horz" pos="2160"/>
        <p:guide pos="28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E796D-10C3-C541-80A7-5944568C5C84}" type="datetimeFigureOut">
              <a:rPr lang="en-US" smtClean="0"/>
              <a:pPr/>
              <a:t>10/23/21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19B4C-A170-274D-8A94-7685CA77F27D}" type="slidenum">
              <a:rPr lang="en-US" smtClean="0"/>
              <a:pPr/>
              <a:t>‹#›</a:t>
            </a:fld>
            <a:endParaRPr lang="en-US"/>
          </a:p>
        </p:txBody>
      </p:sp>
    </p:spTree>
    <p:extLst>
      <p:ext uri="{BB962C8B-B14F-4D97-AF65-F5344CB8AC3E}">
        <p14:creationId xmlns:p14="http://schemas.microsoft.com/office/powerpoint/2010/main" val="2014603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019B4C-A170-274D-8A94-7685CA77F27D}" type="slidenum">
              <a:rPr lang="en-US" smtClean="0"/>
              <a:pPr/>
              <a:t>7</a:t>
            </a:fld>
            <a:endParaRPr lang="en-US"/>
          </a:p>
        </p:txBody>
      </p:sp>
    </p:spTree>
    <p:extLst>
      <p:ext uri="{BB962C8B-B14F-4D97-AF65-F5344CB8AC3E}">
        <p14:creationId xmlns:p14="http://schemas.microsoft.com/office/powerpoint/2010/main" val="722732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19B4C-A170-274D-8A94-7685CA77F27D}" type="slidenum">
              <a:rPr lang="en-US" smtClean="0"/>
              <a:pPr/>
              <a:t>8</a:t>
            </a:fld>
            <a:endParaRPr lang="en-US"/>
          </a:p>
        </p:txBody>
      </p:sp>
    </p:spTree>
    <p:extLst>
      <p:ext uri="{BB962C8B-B14F-4D97-AF65-F5344CB8AC3E}">
        <p14:creationId xmlns:p14="http://schemas.microsoft.com/office/powerpoint/2010/main" val="378223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97A07FD-D36A-DA47-BB0B-566C7D46A014}" type="datetimeFigureOut">
              <a:rPr lang="en-US" smtClean="0"/>
              <a:pPr/>
              <a:t>10/23/21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A07FD-D36A-DA47-BB0B-566C7D46A014}" type="datetimeFigureOut">
              <a:rPr lang="en-US" smtClean="0"/>
              <a:pPr/>
              <a:t>10/23/21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Click icon to add picture</a:t>
            </a:r>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Click icon to add picture</a:t>
            </a:r>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97A07FD-D36A-DA47-BB0B-566C7D46A014}" type="datetimeFigureOut">
              <a:rPr lang="en-US" smtClean="0"/>
              <a:pPr/>
              <a:t>10/23/21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2FB3E-C61D-424D-A94E-536556BABEB6}"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97A07FD-D36A-DA47-BB0B-566C7D46A014}" type="datetimeFigureOut">
              <a:rPr lang="en-US" smtClean="0"/>
              <a:pPr/>
              <a:t>10/23/21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A42FB3E-C61D-424D-A94E-536556BAB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Lst>
  <p:transition>
    <p:fade/>
  </p:transition>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9694" y="1748692"/>
            <a:ext cx="4676567" cy="1914144"/>
          </a:xfrm>
        </p:spPr>
        <p:txBody>
          <a:bodyPr/>
          <a:lstStyle/>
          <a:p>
            <a:pPr>
              <a:lnSpc>
                <a:spcPct val="150000"/>
              </a:lnSpc>
            </a:pPr>
            <a:r>
              <a:rPr lang="en-US" sz="6300" dirty="0"/>
              <a:t>Thesis</a:t>
            </a:r>
            <a:br>
              <a:rPr lang="en-US" sz="6300" dirty="0"/>
            </a:br>
            <a:r>
              <a:rPr lang="en-US" sz="6300" dirty="0"/>
              <a:t> Statements</a:t>
            </a:r>
          </a:p>
        </p:txBody>
      </p:sp>
      <p:sp>
        <p:nvSpPr>
          <p:cNvPr id="5" name="TextBox 4"/>
          <p:cNvSpPr txBox="1"/>
          <p:nvPr/>
        </p:nvSpPr>
        <p:spPr>
          <a:xfrm>
            <a:off x="3433704" y="1683926"/>
            <a:ext cx="184666" cy="369332"/>
          </a:xfrm>
          <a:prstGeom prst="rect">
            <a:avLst/>
          </a:prstGeom>
          <a:noFill/>
        </p:spPr>
        <p:txBody>
          <a:bodyPr wrap="none" rtlCol="0">
            <a:spAutoFit/>
          </a:bodyPr>
          <a:lstStyle/>
          <a:p>
            <a:endParaRPr lang="en-US" dirty="0"/>
          </a:p>
        </p:txBody>
      </p:sp>
      <p:pic>
        <p:nvPicPr>
          <p:cNvPr id="7" name="Picture 6"/>
          <p:cNvPicPr/>
          <p:nvPr/>
        </p:nvPicPr>
        <p:blipFill>
          <a:blip r:embed="rId2"/>
          <a:srcRect/>
          <a:stretch>
            <a:fillRect/>
          </a:stretch>
        </p:blipFill>
        <p:spPr bwMode="auto">
          <a:xfrm>
            <a:off x="5916261" y="0"/>
            <a:ext cx="3227739" cy="6858000"/>
          </a:xfrm>
          <a:prstGeom prst="rect">
            <a:avLst/>
          </a:prstGeom>
          <a:noFill/>
          <a:ln w="9525">
            <a:noFill/>
            <a:miter lim="800000"/>
            <a:headEnd/>
            <a:tailEnd/>
          </a:ln>
        </p:spPr>
      </p:pic>
      <p:sp>
        <p:nvSpPr>
          <p:cNvPr id="4" name="TextBox 3"/>
          <p:cNvSpPr txBox="1"/>
          <p:nvPr/>
        </p:nvSpPr>
        <p:spPr>
          <a:xfrm>
            <a:off x="6553289" y="6064799"/>
            <a:ext cx="2664962" cy="646331"/>
          </a:xfrm>
          <a:prstGeom prst="rect">
            <a:avLst/>
          </a:prstGeom>
          <a:noFill/>
        </p:spPr>
        <p:txBody>
          <a:bodyPr wrap="none" rtlCol="0">
            <a:spAutoFit/>
          </a:bodyPr>
          <a:lstStyle/>
          <a:p>
            <a:r>
              <a:rPr lang="en-US" b="1" dirty="0">
                <a:solidFill>
                  <a:schemeClr val="bg2">
                    <a:lumMod val="50000"/>
                  </a:schemeClr>
                </a:solidFill>
              </a:rPr>
              <a:t>Writing Center Workshop</a:t>
            </a:r>
          </a:p>
          <a:p>
            <a:r>
              <a:rPr lang="en-US" b="1" dirty="0">
                <a:solidFill>
                  <a:schemeClr val="bg2">
                    <a:lumMod val="50000"/>
                  </a:schemeClr>
                </a:solidFill>
              </a:rPr>
              <a:t>                  K. </a:t>
            </a:r>
            <a:r>
              <a:rPr lang="en-US" b="1" dirty="0" err="1">
                <a:solidFill>
                  <a:schemeClr val="bg2">
                    <a:lumMod val="50000"/>
                  </a:schemeClr>
                </a:solidFill>
              </a:rPr>
              <a:t>Yegoryan</a:t>
            </a:r>
            <a:endParaRPr lang="en-US" b="1" dirty="0">
              <a:solidFill>
                <a:schemeClr val="bg2">
                  <a:lumMod val="50000"/>
                </a:schemeClr>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72954" y="646240"/>
            <a:ext cx="8067273" cy="997223"/>
          </a:xfrm>
        </p:spPr>
        <p:txBody>
          <a:bodyPr/>
          <a:lstStyle/>
          <a:p>
            <a:pPr>
              <a:lnSpc>
                <a:spcPct val="150000"/>
              </a:lnSpc>
            </a:pPr>
            <a:r>
              <a:rPr lang="en-US" dirty="0"/>
              <a:t>Try it! </a:t>
            </a:r>
            <a:br>
              <a:rPr lang="en-US" dirty="0"/>
            </a:br>
            <a:endParaRPr lang="en-US" sz="1800" dirty="0"/>
          </a:p>
        </p:txBody>
      </p:sp>
      <p:sp>
        <p:nvSpPr>
          <p:cNvPr id="11" name="Text Placeholder 10"/>
          <p:cNvSpPr>
            <a:spLocks noGrp="1"/>
          </p:cNvSpPr>
          <p:nvPr>
            <p:ph type="body" idx="1"/>
          </p:nvPr>
        </p:nvSpPr>
        <p:spPr>
          <a:xfrm>
            <a:off x="135896" y="1160083"/>
            <a:ext cx="8204331" cy="3980292"/>
          </a:xfrm>
        </p:spPr>
        <p:txBody>
          <a:bodyPr>
            <a:normAutofit fontScale="92500"/>
          </a:bodyPr>
          <a:lstStyle/>
          <a:p>
            <a:pPr>
              <a:lnSpc>
                <a:spcPct val="170000"/>
              </a:lnSpc>
            </a:pPr>
            <a:r>
              <a:rPr lang="en-US" sz="3600" dirty="0">
                <a:solidFill>
                  <a:srgbClr val="FF0000"/>
                </a:solidFill>
              </a:rPr>
              <a:t>Some people like to do only what they already do well.</a:t>
            </a:r>
            <a:r>
              <a:rPr lang="en-US" sz="3600" dirty="0"/>
              <a:t> </a:t>
            </a:r>
            <a:r>
              <a:rPr lang="en-US" sz="3600" dirty="0">
                <a:solidFill>
                  <a:srgbClr val="2C5AE4"/>
                </a:solidFill>
              </a:rPr>
              <a:t>Others prefer to try new things and take risks. </a:t>
            </a:r>
            <a:r>
              <a:rPr lang="en-US" sz="3600" dirty="0"/>
              <a:t>Which do you prefer? Use specific reasons and examples to support your choice.</a:t>
            </a:r>
            <a:endParaRPr lang="en-US" sz="3300" b="1" dirty="0"/>
          </a:p>
        </p:txBody>
      </p:sp>
      <p:sp>
        <p:nvSpPr>
          <p:cNvPr id="2" name="TextBox 1"/>
          <p:cNvSpPr txBox="1"/>
          <p:nvPr/>
        </p:nvSpPr>
        <p:spPr>
          <a:xfrm>
            <a:off x="402958" y="5257240"/>
            <a:ext cx="8267279" cy="369332"/>
          </a:xfrm>
          <a:prstGeom prst="rect">
            <a:avLst/>
          </a:prstGeom>
          <a:noFill/>
        </p:spPr>
        <p:txBody>
          <a:bodyPr wrap="square" rtlCol="0">
            <a:spAutoFit/>
          </a:bodyPr>
          <a:lstStyle/>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iterate type="lt">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503238"/>
            <a:ext cx="6755574" cy="868362"/>
          </a:xfrm>
        </p:spPr>
        <p:txBody>
          <a:bodyPr/>
          <a:lstStyle/>
          <a:p>
            <a:r>
              <a:rPr lang="en-US" dirty="0"/>
              <a:t>A thesis statement is…</a:t>
            </a:r>
          </a:p>
        </p:txBody>
      </p:sp>
      <p:sp>
        <p:nvSpPr>
          <p:cNvPr id="5" name="Content Placeholder 4"/>
          <p:cNvSpPr>
            <a:spLocks noGrp="1"/>
          </p:cNvSpPr>
          <p:nvPr>
            <p:ph idx="1"/>
          </p:nvPr>
        </p:nvSpPr>
        <p:spPr>
          <a:xfrm>
            <a:off x="322522" y="1735138"/>
            <a:ext cx="6601621" cy="4056062"/>
          </a:xfrm>
        </p:spPr>
        <p:txBody>
          <a:bodyPr>
            <a:normAutofit/>
          </a:bodyPr>
          <a:lstStyle/>
          <a:p>
            <a:r>
              <a:rPr lang="en-US" dirty="0"/>
              <a:t>A sentence that goes at the end of your introductory paragraph. </a:t>
            </a:r>
            <a:r>
              <a:rPr lang="en-US" dirty="0">
                <a:solidFill>
                  <a:schemeClr val="accent3"/>
                </a:solidFill>
              </a:rPr>
              <a:t>IT IS THE </a:t>
            </a:r>
            <a:r>
              <a:rPr lang="en-US" b="1" dirty="0">
                <a:solidFill>
                  <a:schemeClr val="accent3"/>
                </a:solidFill>
              </a:rPr>
              <a:t>LAST</a:t>
            </a:r>
            <a:r>
              <a:rPr lang="en-US" dirty="0">
                <a:solidFill>
                  <a:schemeClr val="accent3"/>
                </a:solidFill>
              </a:rPr>
              <a:t> SENTENCE OF INTRODUCTION</a:t>
            </a:r>
          </a:p>
          <a:p>
            <a:r>
              <a:rPr lang="en-US" dirty="0"/>
              <a:t>The </a:t>
            </a:r>
            <a:r>
              <a:rPr lang="en-US" b="1" dirty="0">
                <a:solidFill>
                  <a:srgbClr val="7A500A"/>
                </a:solidFill>
              </a:rPr>
              <a:t>main idea </a:t>
            </a:r>
            <a:r>
              <a:rPr lang="en-US" dirty="0"/>
              <a:t>of the whole essay.</a:t>
            </a:r>
          </a:p>
          <a:p>
            <a:r>
              <a:rPr lang="en-US" dirty="0"/>
              <a:t>A debatable statement, </a:t>
            </a:r>
            <a:r>
              <a:rPr lang="en-US" b="1" dirty="0">
                <a:solidFill>
                  <a:srgbClr val="7A500A"/>
                </a:solidFill>
              </a:rPr>
              <a:t>the author’s argument </a:t>
            </a:r>
            <a:r>
              <a:rPr lang="en-US" dirty="0"/>
              <a:t>/opinion.</a:t>
            </a:r>
          </a:p>
          <a:p>
            <a:r>
              <a:rPr lang="en-US" dirty="0"/>
              <a:t>It is usually 1 sentence or 2 max.</a:t>
            </a:r>
          </a:p>
          <a:p>
            <a:pPr>
              <a:buNone/>
            </a:pPr>
            <a:r>
              <a:rPr lang="en-US" dirty="0"/>
              <a:t> </a:t>
            </a:r>
          </a:p>
        </p:txBody>
      </p:sp>
      <p:pic>
        <p:nvPicPr>
          <p:cNvPr id="6" name="Picture 5"/>
          <p:cNvPicPr>
            <a:picLocks noChangeAspect="1"/>
          </p:cNvPicPr>
          <p:nvPr/>
        </p:nvPicPr>
        <p:blipFill>
          <a:blip r:embed="rId2"/>
          <a:stretch>
            <a:fillRect/>
          </a:stretch>
        </p:blipFill>
        <p:spPr>
          <a:xfrm>
            <a:off x="6604000" y="1371600"/>
            <a:ext cx="2540000" cy="276109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a:solidFill>
                  <a:srgbClr val="008000"/>
                </a:solidFill>
                <a:latin typeface="Chalkboard"/>
                <a:cs typeface="Chalkboard"/>
              </a:rPr>
              <a:t>What does a thesis statement do?</a:t>
            </a:r>
          </a:p>
        </p:txBody>
      </p:sp>
      <p:sp>
        <p:nvSpPr>
          <p:cNvPr id="3" name="Content Placeholder 2"/>
          <p:cNvSpPr>
            <a:spLocks noGrp="1"/>
          </p:cNvSpPr>
          <p:nvPr>
            <p:ph idx="1"/>
          </p:nvPr>
        </p:nvSpPr>
        <p:spPr>
          <a:xfrm>
            <a:off x="362837" y="1735138"/>
            <a:ext cx="8194072" cy="3098961"/>
          </a:xfrm>
        </p:spPr>
        <p:txBody>
          <a:bodyPr>
            <a:normAutofit fontScale="92500" lnSpcReduction="20000"/>
          </a:bodyPr>
          <a:lstStyle/>
          <a:p>
            <a:pPr>
              <a:buNone/>
            </a:pPr>
            <a:r>
              <a:rPr lang="en-US" b="1" dirty="0">
                <a:solidFill>
                  <a:srgbClr val="5FB1FB"/>
                </a:solidFill>
              </a:rPr>
              <a:t>A thesis statement…</a:t>
            </a:r>
            <a:r>
              <a:rPr lang="en-US" dirty="0"/>
              <a:t> </a:t>
            </a:r>
          </a:p>
          <a:p>
            <a:r>
              <a:rPr lang="en-US" dirty="0"/>
              <a:t>provides the point you (the authors) want to prove. </a:t>
            </a:r>
          </a:p>
          <a:p>
            <a:r>
              <a:rPr lang="en-US" dirty="0"/>
              <a:t>presents your argument in a concise form.</a:t>
            </a:r>
          </a:p>
          <a:p>
            <a:r>
              <a:rPr lang="en-US" i="1" dirty="0"/>
              <a:t>can </a:t>
            </a:r>
            <a:r>
              <a:rPr lang="en-US" dirty="0"/>
              <a:t>provide the opposite point of view.</a:t>
            </a:r>
          </a:p>
          <a:p>
            <a:r>
              <a:rPr lang="en-US" dirty="0"/>
              <a:t>gives the structure your essay will follow; it is </a:t>
            </a:r>
          </a:p>
          <a:p>
            <a:pPr>
              <a:buNone/>
            </a:pPr>
            <a:r>
              <a:rPr lang="en-US" dirty="0"/>
              <a:t>        like a roadmap that tells what to expect next.</a:t>
            </a:r>
          </a:p>
          <a:p>
            <a:pPr>
              <a:buNone/>
            </a:pPr>
            <a:endParaRPr lang="en-US" dirty="0"/>
          </a:p>
          <a:p>
            <a:pPr>
              <a:buNone/>
            </a:pPr>
            <a:endParaRPr lang="en-US" dirty="0"/>
          </a:p>
          <a:p>
            <a:pPr>
              <a:buNone/>
            </a:pPr>
            <a:endParaRPr lang="en-US" dirty="0"/>
          </a:p>
          <a:p>
            <a:pPr>
              <a:buNone/>
            </a:pPr>
            <a:endParaRPr lang="en-US" dirty="0"/>
          </a:p>
        </p:txBody>
      </p:sp>
      <p:pic>
        <p:nvPicPr>
          <p:cNvPr id="4" name="Picture 3"/>
          <p:cNvPicPr>
            <a:picLocks noChangeAspect="1"/>
          </p:cNvPicPr>
          <p:nvPr/>
        </p:nvPicPr>
        <p:blipFill>
          <a:blip r:embed="rId2"/>
          <a:stretch>
            <a:fillRect/>
          </a:stretch>
        </p:blipFill>
        <p:spPr>
          <a:xfrm>
            <a:off x="604729" y="4455243"/>
            <a:ext cx="2522222" cy="2522222"/>
          </a:xfrm>
          <a:prstGeom prst="rect">
            <a:avLst/>
          </a:prstGeom>
        </p:spPr>
      </p:pic>
      <p:pic>
        <p:nvPicPr>
          <p:cNvPr id="5" name="Picture 4"/>
          <p:cNvPicPr>
            <a:picLocks noChangeAspect="1"/>
          </p:cNvPicPr>
          <p:nvPr/>
        </p:nvPicPr>
        <p:blipFill>
          <a:blip r:embed="rId3"/>
          <a:stretch>
            <a:fillRect/>
          </a:stretch>
        </p:blipFill>
        <p:spPr>
          <a:xfrm>
            <a:off x="6319415" y="4834099"/>
            <a:ext cx="2824586" cy="2023901"/>
          </a:xfrm>
          <a:prstGeom prst="rect">
            <a:avLst/>
          </a:prstGeom>
        </p:spPr>
      </p:pic>
      <p:sp>
        <p:nvSpPr>
          <p:cNvPr id="8" name="TextBox 7"/>
          <p:cNvSpPr txBox="1"/>
          <p:nvPr/>
        </p:nvSpPr>
        <p:spPr>
          <a:xfrm>
            <a:off x="3577977" y="5039868"/>
            <a:ext cx="2348363" cy="1477328"/>
          </a:xfrm>
          <a:prstGeom prst="rect">
            <a:avLst/>
          </a:prstGeom>
          <a:noFill/>
        </p:spPr>
        <p:txBody>
          <a:bodyPr wrap="square" rtlCol="0">
            <a:spAutoFit/>
          </a:bodyPr>
          <a:lstStyle/>
          <a:p>
            <a:r>
              <a:rPr lang="en-US" dirty="0"/>
              <a:t>Thesis  is also said to be like an umbrella that covers all the main ideas of the essay.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4">
                    <a:lumMod val="75000"/>
                  </a:schemeClr>
                </a:solidFill>
              </a:rPr>
              <a:t>Are there different types of thesis statements</a:t>
            </a:r>
            <a:r>
              <a:rPr lang="en-US" sz="3200" dirty="0"/>
              <a:t>?</a:t>
            </a:r>
          </a:p>
        </p:txBody>
      </p:sp>
      <p:sp>
        <p:nvSpPr>
          <p:cNvPr id="5" name="Rectangle 4"/>
          <p:cNvSpPr/>
          <p:nvPr/>
        </p:nvSpPr>
        <p:spPr>
          <a:xfrm>
            <a:off x="3904282" y="1653256"/>
            <a:ext cx="1007007" cy="58477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a:ln>
                  <a:prstDash val="solid"/>
                </a:ln>
                <a:solidFill>
                  <a:srgbClr val="FF0000"/>
                </a:solidFill>
                <a:effectLst>
                  <a:outerShdw blurRad="88000" dist="50800" dir="5040000" algn="tl">
                    <a:schemeClr val="accent4">
                      <a:tint val="80000"/>
                      <a:satMod val="250000"/>
                      <a:alpha val="45000"/>
                    </a:schemeClr>
                  </a:outerShdw>
                </a:effectLst>
              </a:rPr>
              <a:t>YES</a:t>
            </a:r>
          </a:p>
        </p:txBody>
      </p:sp>
      <p:sp>
        <p:nvSpPr>
          <p:cNvPr id="6" name="TextBox 5"/>
          <p:cNvSpPr txBox="1"/>
          <p:nvPr/>
        </p:nvSpPr>
        <p:spPr>
          <a:xfrm>
            <a:off x="229900" y="1973825"/>
            <a:ext cx="8703358" cy="954107"/>
          </a:xfrm>
          <a:prstGeom prst="rect">
            <a:avLst/>
          </a:prstGeom>
          <a:noFill/>
        </p:spPr>
        <p:txBody>
          <a:bodyPr wrap="square" rtlCol="0">
            <a:spAutoFit/>
          </a:bodyPr>
          <a:lstStyle/>
          <a:p>
            <a:pPr algn="ctr"/>
            <a:endParaRPr lang="en-US" sz="2400" b="1" dirty="0"/>
          </a:p>
          <a:p>
            <a:pPr algn="ctr"/>
            <a:r>
              <a:rPr lang="en-US" sz="3200" b="1" dirty="0">
                <a:solidFill>
                  <a:schemeClr val="accent1">
                    <a:lumMod val="75000"/>
                  </a:schemeClr>
                </a:solidFill>
              </a:rPr>
              <a:t>Open, Complete and Fully-developed</a:t>
            </a:r>
          </a:p>
        </p:txBody>
      </p:sp>
      <p:sp>
        <p:nvSpPr>
          <p:cNvPr id="7" name="TextBox 6"/>
          <p:cNvSpPr txBox="1"/>
          <p:nvPr/>
        </p:nvSpPr>
        <p:spPr>
          <a:xfrm>
            <a:off x="229901" y="3255755"/>
            <a:ext cx="8703357" cy="1569660"/>
          </a:xfrm>
          <a:prstGeom prst="rect">
            <a:avLst/>
          </a:prstGeom>
          <a:noFill/>
        </p:spPr>
        <p:txBody>
          <a:bodyPr wrap="square" rtlCol="0">
            <a:spAutoFit/>
          </a:bodyPr>
          <a:lstStyle/>
          <a:p>
            <a:r>
              <a:rPr lang="en-US" sz="2400" dirty="0"/>
              <a:t>An </a:t>
            </a:r>
            <a:r>
              <a:rPr lang="en-US" sz="2400" b="1" dirty="0">
                <a:solidFill>
                  <a:schemeClr val="accent4"/>
                </a:solidFill>
              </a:rPr>
              <a:t>Open Thesis</a:t>
            </a:r>
            <a:r>
              <a:rPr lang="en-US" sz="2400" b="1" dirty="0"/>
              <a:t> </a:t>
            </a:r>
            <a:r>
              <a:rPr lang="en-US" sz="2400" dirty="0"/>
              <a:t>only states the writers argument (it does not contain the body points.)</a:t>
            </a:r>
          </a:p>
          <a:p>
            <a:r>
              <a:rPr lang="en-US" sz="2400" dirty="0"/>
              <a:t>	i.e. Everyone should drive a hybrid car.</a:t>
            </a:r>
          </a:p>
          <a:p>
            <a:endParaRPr lang="en-US" sz="2400" dirty="0"/>
          </a:p>
        </p:txBody>
      </p:sp>
      <p:sp>
        <p:nvSpPr>
          <p:cNvPr id="8" name="TextBox 7"/>
          <p:cNvSpPr txBox="1"/>
          <p:nvPr/>
        </p:nvSpPr>
        <p:spPr>
          <a:xfrm>
            <a:off x="229900" y="4505641"/>
            <a:ext cx="8703357" cy="2092881"/>
          </a:xfrm>
          <a:prstGeom prst="rect">
            <a:avLst/>
          </a:prstGeom>
          <a:noFill/>
        </p:spPr>
        <p:txBody>
          <a:bodyPr wrap="square" rtlCol="0">
            <a:spAutoFit/>
          </a:bodyPr>
          <a:lstStyle/>
          <a:p>
            <a:r>
              <a:rPr lang="en-US" sz="2400" dirty="0"/>
              <a:t>A </a:t>
            </a:r>
            <a:r>
              <a:rPr lang="en-US" sz="2400" b="1" dirty="0">
                <a:solidFill>
                  <a:srgbClr val="C47810"/>
                </a:solidFill>
              </a:rPr>
              <a:t>Complete Thesis</a:t>
            </a:r>
            <a:r>
              <a:rPr lang="en-US" sz="2400" dirty="0">
                <a:solidFill>
                  <a:srgbClr val="C47810"/>
                </a:solidFill>
              </a:rPr>
              <a:t> </a:t>
            </a:r>
            <a:r>
              <a:rPr lang="en-US" sz="2400" dirty="0"/>
              <a:t>states the writer’s arguments and also includes the supportive points (the body points.)</a:t>
            </a:r>
          </a:p>
          <a:p>
            <a:endParaRPr lang="en-US" sz="1000" dirty="0"/>
          </a:p>
          <a:p>
            <a:r>
              <a:rPr lang="en-US" sz="2400" dirty="0"/>
              <a:t>	i.e. Everyone should drive a hybrid car because they pollute less, 	they get better mileage, and they help reduce gasoline costs.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accel="50000" decel="5000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accel="50000" decel="5000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0718" y="109182"/>
            <a:ext cx="8023598" cy="1562669"/>
          </a:xfrm>
        </p:spPr>
        <p:txBody>
          <a:bodyPr/>
          <a:lstStyle/>
          <a:p>
            <a:pPr>
              <a:lnSpc>
                <a:spcPct val="150000"/>
              </a:lnSpc>
            </a:pPr>
            <a:br>
              <a:rPr lang="en-US" sz="2000" dirty="0"/>
            </a:br>
            <a:br>
              <a:rPr lang="en-US" sz="2000" dirty="0"/>
            </a:br>
            <a:r>
              <a:rPr lang="en-US" sz="2000" dirty="0"/>
              <a:t>A</a:t>
            </a:r>
            <a:r>
              <a:rPr lang="en-US" sz="2000" b="1" dirty="0">
                <a:solidFill>
                  <a:schemeClr val="accent4"/>
                </a:solidFill>
              </a:rPr>
              <a:t> Fully-Developed Thesis</a:t>
            </a:r>
            <a:r>
              <a:rPr lang="en-US" sz="2000" b="1" dirty="0"/>
              <a:t> includes the counter argument, the writer’s argument, and the supportive points (the body points.)</a:t>
            </a:r>
            <a:br>
              <a:rPr lang="en-US" sz="4800" b="1" dirty="0"/>
            </a:br>
            <a:endParaRPr lang="en-US" dirty="0"/>
          </a:p>
        </p:txBody>
      </p:sp>
      <p:sp>
        <p:nvSpPr>
          <p:cNvPr id="6" name="TextBox 5"/>
          <p:cNvSpPr txBox="1"/>
          <p:nvPr/>
        </p:nvSpPr>
        <p:spPr>
          <a:xfrm>
            <a:off x="410718" y="1357108"/>
            <a:ext cx="7639874" cy="5447645"/>
          </a:xfrm>
          <a:custGeom>
            <a:avLst/>
            <a:gdLst>
              <a:gd name="connsiteX0" fmla="*/ 0 w 8993909"/>
              <a:gd name="connsiteY0" fmla="*/ 0 h 2539157"/>
              <a:gd name="connsiteX1" fmla="*/ 8993909 w 8993909"/>
              <a:gd name="connsiteY1" fmla="*/ 0 h 2539157"/>
              <a:gd name="connsiteX2" fmla="*/ 8993909 w 8993909"/>
              <a:gd name="connsiteY2" fmla="*/ 2539157 h 2539157"/>
              <a:gd name="connsiteX3" fmla="*/ 0 w 8993909"/>
              <a:gd name="connsiteY3" fmla="*/ 2539157 h 2539157"/>
              <a:gd name="connsiteX4" fmla="*/ 0 w 8993909"/>
              <a:gd name="connsiteY4" fmla="*/ 0 h 2539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3909" h="2539157">
                <a:moveTo>
                  <a:pt x="0" y="0"/>
                </a:moveTo>
                <a:lnTo>
                  <a:pt x="8993909" y="0"/>
                </a:lnTo>
                <a:lnTo>
                  <a:pt x="8993909" y="2539157"/>
                </a:lnTo>
                <a:lnTo>
                  <a:pt x="0" y="2539157"/>
                </a:lnTo>
                <a:lnTo>
                  <a:pt x="0" y="0"/>
                </a:lnTo>
                <a:close/>
              </a:path>
            </a:pathLst>
          </a:custGeom>
          <a:noFill/>
        </p:spPr>
        <p:txBody>
          <a:bodyPr wrap="square" rtlCol="0">
            <a:spAutoFit/>
          </a:bodyPr>
          <a:lstStyle/>
          <a:p>
            <a:pPr>
              <a:lnSpc>
                <a:spcPct val="150000"/>
              </a:lnSpc>
            </a:pPr>
            <a:r>
              <a:rPr lang="en-US" sz="2400" dirty="0"/>
              <a:t>               A sample </a:t>
            </a:r>
            <a:r>
              <a:rPr lang="en-US" sz="2400" b="1" dirty="0">
                <a:solidFill>
                  <a:schemeClr val="accent4"/>
                </a:solidFill>
              </a:rPr>
              <a:t> Fully-Developed Thesis</a:t>
            </a:r>
            <a:r>
              <a:rPr lang="en-US" sz="2400" b="1" dirty="0"/>
              <a:t>:</a:t>
            </a:r>
          </a:p>
          <a:p>
            <a:pPr>
              <a:lnSpc>
                <a:spcPct val="150000"/>
              </a:lnSpc>
            </a:pPr>
            <a:r>
              <a:rPr lang="en-US" sz="800" b="1" dirty="0"/>
              <a:t>-------------------------------------------------------------------------------------------------------------------------------------------------------------------------------------------------------------------------------</a:t>
            </a:r>
          </a:p>
          <a:p>
            <a:pPr>
              <a:lnSpc>
                <a:spcPct val="150000"/>
              </a:lnSpc>
            </a:pPr>
            <a:r>
              <a:rPr lang="en-US" sz="2800" b="1" dirty="0">
                <a:solidFill>
                  <a:schemeClr val="accent2">
                    <a:lumMod val="75000"/>
                    <a:lumOff val="25000"/>
                  </a:schemeClr>
                </a:solidFill>
              </a:rPr>
              <a:t>Although</a:t>
            </a:r>
            <a:r>
              <a:rPr lang="en-US" sz="2800" dirty="0"/>
              <a:t> </a:t>
            </a:r>
            <a:r>
              <a:rPr lang="en-US" sz="2800" b="1" u="sng" dirty="0">
                <a:solidFill>
                  <a:schemeClr val="accent6">
                    <a:lumMod val="50000"/>
                  </a:schemeClr>
                </a:solidFill>
              </a:rPr>
              <a:t>counter argument</a:t>
            </a:r>
            <a:r>
              <a:rPr lang="en-US" sz="2800" dirty="0">
                <a:solidFill>
                  <a:srgbClr val="AF0C0C"/>
                </a:solidFill>
              </a:rPr>
              <a:t>,</a:t>
            </a:r>
            <a:r>
              <a:rPr lang="en-US" sz="2800" dirty="0"/>
              <a:t> </a:t>
            </a:r>
            <a:r>
              <a:rPr lang="en-US" sz="2800" b="1" dirty="0">
                <a:solidFill>
                  <a:srgbClr val="AF0C0C"/>
                </a:solidFill>
              </a:rPr>
              <a:t>actually</a:t>
            </a:r>
            <a:r>
              <a:rPr lang="en-US" sz="2800" dirty="0"/>
              <a:t> </a:t>
            </a:r>
            <a:r>
              <a:rPr lang="en-US" sz="2800" b="1" u="sng" dirty="0">
                <a:solidFill>
                  <a:srgbClr val="00B050"/>
                </a:solidFill>
              </a:rPr>
              <a:t>your argument</a:t>
            </a:r>
            <a:r>
              <a:rPr lang="en-US" sz="2800" u="sng" dirty="0"/>
              <a:t> </a:t>
            </a:r>
            <a:r>
              <a:rPr lang="en-US" sz="2800" b="1" dirty="0">
                <a:solidFill>
                  <a:srgbClr val="AF0C0C"/>
                </a:solidFill>
              </a:rPr>
              <a:t>because</a:t>
            </a:r>
            <a:r>
              <a:rPr lang="en-US" sz="2800" dirty="0"/>
              <a:t>  </a:t>
            </a:r>
            <a:r>
              <a:rPr lang="en-US" sz="2800" u="sng" dirty="0"/>
              <a:t>1</a:t>
            </a:r>
            <a:r>
              <a:rPr lang="en-US" sz="2800" u="sng" baseline="30000" dirty="0"/>
              <a:t>st</a:t>
            </a:r>
            <a:r>
              <a:rPr lang="en-US" sz="2800" u="sng" dirty="0"/>
              <a:t> supporting idea</a:t>
            </a:r>
            <a:r>
              <a:rPr lang="en-US" sz="2800" dirty="0">
                <a:solidFill>
                  <a:srgbClr val="AF0C0C"/>
                </a:solidFill>
              </a:rPr>
              <a:t>,</a:t>
            </a:r>
            <a:r>
              <a:rPr lang="en-US" sz="2800" dirty="0"/>
              <a:t> </a:t>
            </a:r>
            <a:r>
              <a:rPr lang="en-US" sz="2800" u="sng" dirty="0"/>
              <a:t>2</a:t>
            </a:r>
            <a:r>
              <a:rPr lang="en-US" sz="2800" u="sng" baseline="30000" dirty="0"/>
              <a:t>nd</a:t>
            </a:r>
            <a:r>
              <a:rPr lang="en-US" sz="2800" u="sng" dirty="0"/>
              <a:t> supporting Idea</a:t>
            </a:r>
            <a:r>
              <a:rPr lang="en-US" sz="2800" dirty="0">
                <a:solidFill>
                  <a:srgbClr val="AF0C0C"/>
                </a:solidFill>
              </a:rPr>
              <a:t>,</a:t>
            </a:r>
            <a:r>
              <a:rPr lang="en-US" sz="2800" dirty="0"/>
              <a:t> </a:t>
            </a:r>
            <a:r>
              <a:rPr lang="en-US" sz="2800" b="1" dirty="0">
                <a:solidFill>
                  <a:srgbClr val="AF0C0C"/>
                </a:solidFill>
              </a:rPr>
              <a:t>and</a:t>
            </a:r>
            <a:r>
              <a:rPr lang="en-US" sz="2800" dirty="0"/>
              <a:t> </a:t>
            </a:r>
            <a:r>
              <a:rPr lang="en-US" sz="2800" u="sng" dirty="0"/>
              <a:t>3</a:t>
            </a:r>
            <a:r>
              <a:rPr lang="en-US" sz="2800" u="sng" baseline="30000" dirty="0"/>
              <a:t>rd</a:t>
            </a:r>
            <a:r>
              <a:rPr lang="en-US" sz="2800" u="sng" dirty="0"/>
              <a:t> supporting idea</a:t>
            </a:r>
            <a:r>
              <a:rPr lang="en-US" sz="2800" u="sng" dirty="0">
                <a:solidFill>
                  <a:srgbClr val="AF0C0C"/>
                </a:solidFill>
              </a:rPr>
              <a:t>.</a:t>
            </a:r>
          </a:p>
          <a:p>
            <a:pPr>
              <a:lnSpc>
                <a:spcPct val="150000"/>
              </a:lnSpc>
            </a:pPr>
            <a:r>
              <a:rPr lang="en-US" sz="800" b="1" dirty="0"/>
              <a:t>--------------------------------------------------------------------------------------------------------------------------------------------------------------------------------------------------------------------------------</a:t>
            </a:r>
            <a:endParaRPr lang="en-US" sz="1200" dirty="0"/>
          </a:p>
          <a:p>
            <a:pPr>
              <a:lnSpc>
                <a:spcPct val="150000"/>
              </a:lnSpc>
            </a:pPr>
            <a:r>
              <a:rPr lang="en-US" sz="2000" dirty="0"/>
              <a:t>i.e.   </a:t>
            </a:r>
            <a:r>
              <a:rPr lang="en-US" sz="2000" b="1" dirty="0">
                <a:solidFill>
                  <a:schemeClr val="accent6">
                    <a:lumMod val="50000"/>
                  </a:schemeClr>
                </a:solidFill>
              </a:rPr>
              <a:t>Although some believe that hybrid cars are dangerous and may have malfunction in bad weather, </a:t>
            </a:r>
            <a:r>
              <a:rPr lang="en-US" sz="2000" b="1" dirty="0">
                <a:solidFill>
                  <a:srgbClr val="00B050"/>
                </a:solidFill>
              </a:rPr>
              <a:t>everyone should consider a hybrid car </a:t>
            </a:r>
            <a:r>
              <a:rPr lang="en-US" sz="2000" dirty="0"/>
              <a:t>because they pollute less, they get better mileage, and they help reduce gasoline costs.</a:t>
            </a:r>
          </a:p>
          <a:p>
            <a:pPr>
              <a:lnSpc>
                <a:spcPct val="150000"/>
              </a:lnSpc>
            </a:pPr>
            <a:endParaRPr lang="en-US" sz="2000" u="sng" dirty="0">
              <a:solidFill>
                <a:srgbClr val="AF0C0C"/>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Your thesis is the foundation of your essay</a:t>
            </a:r>
          </a:p>
        </p:txBody>
      </p:sp>
      <p:sp>
        <p:nvSpPr>
          <p:cNvPr id="3" name="Content Placeholder 2"/>
          <p:cNvSpPr>
            <a:spLocks noGrp="1"/>
          </p:cNvSpPr>
          <p:nvPr>
            <p:ph idx="1"/>
          </p:nvPr>
        </p:nvSpPr>
        <p:spPr>
          <a:xfrm>
            <a:off x="791570" y="2013272"/>
            <a:ext cx="7313613" cy="3789980"/>
          </a:xfrm>
        </p:spPr>
        <p:txBody>
          <a:bodyPr>
            <a:normAutofit lnSpcReduction="10000"/>
          </a:bodyPr>
          <a:lstStyle/>
          <a:p>
            <a:r>
              <a:rPr lang="en-US" dirty="0"/>
              <a:t>The entire essay attempts to prove that your thesis is correct.</a:t>
            </a:r>
          </a:p>
          <a:p>
            <a:r>
              <a:rPr lang="en-US" dirty="0"/>
              <a:t>Constantly refer back to your thesis to make sure that your essay is staying on track</a:t>
            </a:r>
          </a:p>
          <a:p>
            <a:r>
              <a:rPr lang="en-US" dirty="0"/>
              <a:t>If you used a </a:t>
            </a:r>
            <a:r>
              <a:rPr lang="en-US" b="1" dirty="0"/>
              <a:t>Complete Thesis</a:t>
            </a:r>
            <a:r>
              <a:rPr lang="en-US" dirty="0"/>
              <a:t>, each of your body paragraphs should cover one of the points mentioned in your thesis.</a:t>
            </a:r>
          </a:p>
          <a:p>
            <a:pPr lvl="1"/>
            <a:r>
              <a:rPr lang="en-US" dirty="0"/>
              <a:t>Your body paragraphs should go in the same order as the points they cover were mentioned in the thesis.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a strong thesis statement look like?</a:t>
            </a:r>
          </a:p>
        </p:txBody>
      </p:sp>
      <p:sp>
        <p:nvSpPr>
          <p:cNvPr id="4" name="TextBox 3"/>
          <p:cNvSpPr txBox="1"/>
          <p:nvPr/>
        </p:nvSpPr>
        <p:spPr>
          <a:xfrm>
            <a:off x="1503218" y="1997364"/>
            <a:ext cx="6195035" cy="3416320"/>
          </a:xfrm>
          <a:prstGeom prst="rect">
            <a:avLst/>
          </a:prstGeom>
          <a:noFill/>
        </p:spPr>
        <p:txBody>
          <a:bodyPr wrap="square" rtlCol="0">
            <a:spAutoFit/>
          </a:bodyPr>
          <a:lstStyle/>
          <a:p>
            <a:pPr algn="ctr"/>
            <a:r>
              <a:rPr lang="en-US" sz="3600" dirty="0"/>
              <a:t>Remember that a strong thesis statement makes a definite point.</a:t>
            </a:r>
          </a:p>
          <a:p>
            <a:pPr algn="ctr"/>
            <a:endParaRPr lang="en-US" sz="3600" dirty="0"/>
          </a:p>
          <a:p>
            <a:pPr algn="ctr"/>
            <a:endParaRPr lang="en-US" sz="3600" dirty="0"/>
          </a:p>
          <a:p>
            <a:pPr algn="ctr"/>
            <a:endParaRPr lang="en-US" sz="3600" dirty="0"/>
          </a:p>
        </p:txBody>
      </p:sp>
      <p:cxnSp>
        <p:nvCxnSpPr>
          <p:cNvPr id="6" name="Straight Connector 5"/>
          <p:cNvCxnSpPr/>
          <p:nvPr/>
        </p:nvCxnSpPr>
        <p:spPr>
          <a:xfrm>
            <a:off x="5039403" y="3166234"/>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62836" y="3690361"/>
            <a:ext cx="8556909" cy="646331"/>
          </a:xfrm>
          <a:prstGeom prst="rect">
            <a:avLst/>
          </a:prstGeom>
          <a:noFill/>
        </p:spPr>
        <p:txBody>
          <a:bodyPr wrap="square" rtlCol="0">
            <a:spAutoFit/>
          </a:bodyPr>
          <a:lstStyle/>
          <a:p>
            <a:pPr algn="ctr"/>
            <a:r>
              <a:rPr lang="en-US" sz="3600" dirty="0"/>
              <a:t>That point should be your own opinion.</a:t>
            </a:r>
          </a:p>
        </p:txBody>
      </p:sp>
      <p:cxnSp>
        <p:nvCxnSpPr>
          <p:cNvPr id="22" name="Straight Connector 21"/>
          <p:cNvCxnSpPr/>
          <p:nvPr/>
        </p:nvCxnSpPr>
        <p:spPr>
          <a:xfrm>
            <a:off x="5810334" y="4154079"/>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315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anim calcmode="lin" valueType="num">
                                      <p:cBhvr>
                                        <p:cTn id="2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0"/>
                                        </p:tgtEl>
                                      </p:cBhvr>
                                    </p:animEffect>
                                  </p:childTnLst>
                                </p:cTn>
                              </p:par>
                            </p:childTnLst>
                          </p:cTn>
                        </p:par>
                        <p:par>
                          <p:cTn id="25" fill="hold">
                            <p:stCondLst>
                              <p:cond delay="2050"/>
                            </p:stCondLst>
                            <p:childTnLst>
                              <p:par>
                                <p:cTn id="26" presetID="2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Examples</a:t>
            </a:r>
          </a:p>
        </p:txBody>
      </p:sp>
      <p:sp>
        <p:nvSpPr>
          <p:cNvPr id="4" name="TextBox 3"/>
          <p:cNvSpPr txBox="1"/>
          <p:nvPr/>
        </p:nvSpPr>
        <p:spPr>
          <a:xfrm>
            <a:off x="1588808" y="1791963"/>
            <a:ext cx="7487467" cy="830997"/>
          </a:xfrm>
          <a:prstGeom prst="rect">
            <a:avLst/>
          </a:prstGeom>
          <a:noFill/>
        </p:spPr>
        <p:txBody>
          <a:bodyPr wrap="square" rtlCol="0">
            <a:spAutoFit/>
          </a:bodyPr>
          <a:lstStyle/>
          <a:p>
            <a:r>
              <a:rPr lang="en-US" sz="2400" i="1" dirty="0"/>
              <a:t>The Adventures of Tom Sawyer </a:t>
            </a:r>
            <a:r>
              <a:rPr lang="en-US" sz="2400" dirty="0"/>
              <a:t>was written by Mark Twain in 1876.  </a:t>
            </a:r>
            <a:endParaRPr lang="en-US" sz="2400" i="1" dirty="0"/>
          </a:p>
        </p:txBody>
      </p:sp>
      <p:sp>
        <p:nvSpPr>
          <p:cNvPr id="5" name="TextBox 4"/>
          <p:cNvSpPr txBox="1"/>
          <p:nvPr/>
        </p:nvSpPr>
        <p:spPr>
          <a:xfrm>
            <a:off x="1588808" y="3165037"/>
            <a:ext cx="7469135" cy="830997"/>
          </a:xfrm>
          <a:prstGeom prst="rect">
            <a:avLst/>
          </a:prstGeom>
          <a:noFill/>
        </p:spPr>
        <p:txBody>
          <a:bodyPr wrap="square" rtlCol="0">
            <a:spAutoFit/>
          </a:bodyPr>
          <a:lstStyle/>
          <a:p>
            <a:r>
              <a:rPr lang="en-US" sz="2400" dirty="0"/>
              <a:t>Some people think that </a:t>
            </a:r>
            <a:r>
              <a:rPr lang="en-US" sz="2400" i="1" dirty="0"/>
              <a:t>The Adventures of Tom Sawyer </a:t>
            </a:r>
            <a:r>
              <a:rPr lang="en-US" sz="2400" dirty="0"/>
              <a:t>is Mark Twain’s best novel.  </a:t>
            </a:r>
            <a:endParaRPr lang="en-US" sz="2400" i="1" dirty="0"/>
          </a:p>
        </p:txBody>
      </p:sp>
      <p:sp>
        <p:nvSpPr>
          <p:cNvPr id="6" name="TextBox 5"/>
          <p:cNvSpPr txBox="1"/>
          <p:nvPr/>
        </p:nvSpPr>
        <p:spPr>
          <a:xfrm>
            <a:off x="1588808" y="4365526"/>
            <a:ext cx="6940822" cy="461665"/>
          </a:xfrm>
          <a:prstGeom prst="rect">
            <a:avLst/>
          </a:prstGeom>
          <a:noFill/>
        </p:spPr>
        <p:txBody>
          <a:bodyPr wrap="none" rtlCol="0">
            <a:spAutoFit/>
          </a:bodyPr>
          <a:lstStyle/>
          <a:p>
            <a:r>
              <a:rPr lang="en-US" sz="2400" i="1" dirty="0"/>
              <a:t>The Adventures of Tom Sawyer </a:t>
            </a:r>
            <a:r>
              <a:rPr lang="en-US" sz="2400" dirty="0"/>
              <a:t>is Mark Twain’s best novel.  </a:t>
            </a:r>
            <a:endParaRPr lang="en-US" sz="2400" i="1" dirty="0"/>
          </a:p>
        </p:txBody>
      </p:sp>
      <p:sp>
        <p:nvSpPr>
          <p:cNvPr id="7" name="TextBox 6"/>
          <p:cNvSpPr txBox="1"/>
          <p:nvPr/>
        </p:nvSpPr>
        <p:spPr>
          <a:xfrm>
            <a:off x="1972313" y="5453137"/>
            <a:ext cx="7085630" cy="830997"/>
          </a:xfrm>
          <a:prstGeom prst="rect">
            <a:avLst/>
          </a:prstGeom>
          <a:noFill/>
        </p:spPr>
        <p:txBody>
          <a:bodyPr wrap="square" rtlCol="0">
            <a:spAutoFit/>
          </a:bodyPr>
          <a:lstStyle/>
          <a:p>
            <a:r>
              <a:rPr lang="en-US" sz="2400" i="1" dirty="0"/>
              <a:t>The Adventures of Tom Sawyer </a:t>
            </a:r>
            <a:r>
              <a:rPr lang="en-US" sz="2400" dirty="0"/>
              <a:t>is Mark Twain’s best novel because of its use of satire, imagery, and symbolism.  </a:t>
            </a:r>
            <a:endParaRPr lang="en-US" sz="2400" i="1" dirty="0"/>
          </a:p>
        </p:txBody>
      </p:sp>
      <p:sp>
        <p:nvSpPr>
          <p:cNvPr id="8" name="TextBox 7"/>
          <p:cNvSpPr txBox="1"/>
          <p:nvPr/>
        </p:nvSpPr>
        <p:spPr>
          <a:xfrm>
            <a:off x="117763" y="1921999"/>
            <a:ext cx="1095172" cy="461665"/>
          </a:xfrm>
          <a:prstGeom prst="rect">
            <a:avLst/>
          </a:prstGeom>
          <a:noFill/>
        </p:spPr>
        <p:txBody>
          <a:bodyPr wrap="none" rtlCol="0">
            <a:spAutoFit/>
          </a:bodyPr>
          <a:lstStyle/>
          <a:p>
            <a:r>
              <a:rPr lang="en-US" sz="2400" dirty="0">
                <a:solidFill>
                  <a:srgbClr val="FF0000"/>
                </a:solidFill>
                <a:latin typeface="Arial"/>
                <a:cs typeface="Arial"/>
              </a:rPr>
              <a:t>WEAK</a:t>
            </a:r>
            <a:endParaRPr lang="en-US" dirty="0">
              <a:solidFill>
                <a:srgbClr val="FF0000"/>
              </a:solidFill>
              <a:latin typeface="Arial"/>
              <a:cs typeface="Arial"/>
            </a:endParaRPr>
          </a:p>
        </p:txBody>
      </p:sp>
      <p:sp>
        <p:nvSpPr>
          <p:cNvPr id="9" name="TextBox 8"/>
          <p:cNvSpPr txBox="1"/>
          <p:nvPr/>
        </p:nvSpPr>
        <p:spPr>
          <a:xfrm>
            <a:off x="117763" y="3366632"/>
            <a:ext cx="1095172" cy="461665"/>
          </a:xfrm>
          <a:prstGeom prst="rect">
            <a:avLst/>
          </a:prstGeom>
          <a:noFill/>
        </p:spPr>
        <p:txBody>
          <a:bodyPr wrap="none" rtlCol="0">
            <a:spAutoFit/>
          </a:bodyPr>
          <a:lstStyle/>
          <a:p>
            <a:r>
              <a:rPr lang="en-US" sz="2400" dirty="0">
                <a:solidFill>
                  <a:srgbClr val="FF0000"/>
                </a:solidFill>
                <a:latin typeface="Arial"/>
                <a:cs typeface="Arial"/>
              </a:rPr>
              <a:t>WEAK</a:t>
            </a:r>
            <a:endParaRPr lang="en-US" dirty="0">
              <a:solidFill>
                <a:srgbClr val="FF0000"/>
              </a:solidFill>
              <a:latin typeface="Arial"/>
              <a:cs typeface="Arial"/>
            </a:endParaRPr>
          </a:p>
        </p:txBody>
      </p:sp>
      <p:sp>
        <p:nvSpPr>
          <p:cNvPr id="10" name="TextBox 9"/>
          <p:cNvSpPr txBox="1"/>
          <p:nvPr/>
        </p:nvSpPr>
        <p:spPr>
          <a:xfrm>
            <a:off x="87526" y="4365526"/>
            <a:ext cx="1501282" cy="461665"/>
          </a:xfrm>
          <a:prstGeom prst="rect">
            <a:avLst/>
          </a:prstGeom>
          <a:noFill/>
        </p:spPr>
        <p:txBody>
          <a:bodyPr wrap="none" rtlCol="0">
            <a:spAutoFit/>
          </a:bodyPr>
          <a:lstStyle/>
          <a:p>
            <a:r>
              <a:rPr lang="en-US" sz="2400" dirty="0">
                <a:solidFill>
                  <a:srgbClr val="00E000"/>
                </a:solidFill>
                <a:latin typeface="Arial"/>
                <a:cs typeface="Arial"/>
              </a:rPr>
              <a:t>STRONG</a:t>
            </a:r>
          </a:p>
        </p:txBody>
      </p:sp>
      <p:sp>
        <p:nvSpPr>
          <p:cNvPr id="11" name="TextBox 10"/>
          <p:cNvSpPr txBox="1"/>
          <p:nvPr/>
        </p:nvSpPr>
        <p:spPr>
          <a:xfrm>
            <a:off x="0" y="5613409"/>
            <a:ext cx="1928833" cy="461665"/>
          </a:xfrm>
          <a:prstGeom prst="rect">
            <a:avLst/>
          </a:prstGeom>
          <a:noFill/>
        </p:spPr>
        <p:txBody>
          <a:bodyPr wrap="none" rtlCol="0">
            <a:spAutoFit/>
          </a:bodyPr>
          <a:lstStyle/>
          <a:p>
            <a:r>
              <a:rPr lang="en-US" sz="2400" dirty="0">
                <a:solidFill>
                  <a:srgbClr val="008000"/>
                </a:solidFill>
                <a:latin typeface="Arial"/>
                <a:cs typeface="Arial"/>
              </a:rPr>
              <a:t>STRONGER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3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strVal val="4*#ppt_w"/>
                                          </p:val>
                                        </p:tav>
                                        <p:tav tm="100000">
                                          <p:val>
                                            <p:strVal val="#ppt_w"/>
                                          </p:val>
                                        </p:tav>
                                      </p:tavLst>
                                    </p:anim>
                                    <p:anim calcmode="lin" valueType="num">
                                      <p:cBhvr>
                                        <p:cTn id="2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strVal val="4*#ppt_w"/>
                                          </p:val>
                                        </p:tav>
                                        <p:tav tm="100000">
                                          <p:val>
                                            <p:strVal val="#ppt_w"/>
                                          </p:val>
                                        </p:tav>
                                      </p:tavLst>
                                    </p:anim>
                                    <p:anim calcmode="lin" valueType="num">
                                      <p:cBhvr>
                                        <p:cTn id="35" dur="500" fill="hold"/>
                                        <p:tgtEl>
                                          <p:spTgt spid="9"/>
                                        </p:tgtEl>
                                        <p:attrNameLst>
                                          <p:attrName>ppt_h</p:attrName>
                                        </p:attrNameLst>
                                      </p:cBhvr>
                                      <p:tavLst>
                                        <p:tav tm="0">
                                          <p:val>
                                            <p:strVal val="4*#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32"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strVal val="4*#ppt_w"/>
                                          </p:val>
                                        </p:tav>
                                        <p:tav tm="100000">
                                          <p:val>
                                            <p:strVal val="#ppt_w"/>
                                          </p:val>
                                        </p:tav>
                                      </p:tavLst>
                                    </p:anim>
                                    <p:anim calcmode="lin" valueType="num">
                                      <p:cBhvr>
                                        <p:cTn id="41" dur="500" fill="hold"/>
                                        <p:tgtEl>
                                          <p:spTgt spid="10"/>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32"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strVal val="4*#ppt_w"/>
                                          </p:val>
                                        </p:tav>
                                        <p:tav tm="100000">
                                          <p:val>
                                            <p:strVal val="#ppt_w"/>
                                          </p:val>
                                        </p:tav>
                                      </p:tavLst>
                                    </p:anim>
                                    <p:anim calcmode="lin" valueType="num">
                                      <p:cBhvr>
                                        <p:cTn id="47"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introductory paragraph with a weak thesis</a:t>
            </a:r>
          </a:p>
        </p:txBody>
      </p:sp>
      <p:sp>
        <p:nvSpPr>
          <p:cNvPr id="3" name="Rectangle 2"/>
          <p:cNvSpPr/>
          <p:nvPr/>
        </p:nvSpPr>
        <p:spPr>
          <a:xfrm>
            <a:off x="0" y="2413338"/>
            <a:ext cx="9143999" cy="3046988"/>
          </a:xfrm>
          <a:prstGeom prst="rect">
            <a:avLst/>
          </a:prstGeom>
        </p:spPr>
        <p:txBody>
          <a:bodyPr wrap="square">
            <a:spAutoFit/>
          </a:bodyPr>
          <a:lstStyle/>
          <a:p>
            <a:pPr algn="ctr"/>
            <a:r>
              <a:rPr lang="en-US" sz="3200" dirty="0"/>
              <a:t>Many people believe that Dominican Republic is a wonderful vacation spot. It offers great beaches with beautiful sands and lots of attractive activities for people of all ages. That’s why people from all over the world make this part of the world their favorite vacation spot. My opinion of it is not quite the same.</a:t>
            </a:r>
          </a:p>
        </p:txBody>
      </p:sp>
      <p:grpSp>
        <p:nvGrpSpPr>
          <p:cNvPr id="13" name="Group 12"/>
          <p:cNvGrpSpPr/>
          <p:nvPr/>
        </p:nvGrpSpPr>
        <p:grpSpPr>
          <a:xfrm>
            <a:off x="158755" y="5460326"/>
            <a:ext cx="7824350" cy="586364"/>
            <a:chOff x="158755" y="5460326"/>
            <a:chExt cx="7824350" cy="586364"/>
          </a:xfrm>
        </p:grpSpPr>
        <p:cxnSp>
          <p:nvCxnSpPr>
            <p:cNvPr id="5" name="Straight Connector 4"/>
            <p:cNvCxnSpPr/>
            <p:nvPr/>
          </p:nvCxnSpPr>
          <p:spPr>
            <a:xfrm>
              <a:off x="1973097" y="5460326"/>
              <a:ext cx="601000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1567696" y="5582237"/>
              <a:ext cx="527312" cy="2834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55" y="5987639"/>
              <a:ext cx="153085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28342" y="5461914"/>
              <a:ext cx="1172116" cy="584776"/>
            </a:xfrm>
            <a:prstGeom prst="rect">
              <a:avLst/>
            </a:prstGeom>
            <a:noFill/>
          </p:spPr>
          <p:txBody>
            <a:bodyPr wrap="none" rtlCol="0">
              <a:spAutoFit/>
            </a:bodyPr>
            <a:lstStyle/>
            <a:p>
              <a:r>
                <a:rPr lang="en-US" sz="3200" spc="100" dirty="0">
                  <a:solidFill>
                    <a:srgbClr val="FF0000"/>
                  </a:solidFill>
                  <a:latin typeface="Impact"/>
                  <a:cs typeface="Impact"/>
                </a:rPr>
                <a:t>Weak</a:t>
              </a:r>
            </a:p>
          </p:txBody>
        </p:sp>
      </p:grpSp>
      <p:grpSp>
        <p:nvGrpSpPr>
          <p:cNvPr id="21" name="Group 20"/>
          <p:cNvGrpSpPr/>
          <p:nvPr/>
        </p:nvGrpSpPr>
        <p:grpSpPr>
          <a:xfrm>
            <a:off x="68035" y="1756950"/>
            <a:ext cx="8985244" cy="3703376"/>
            <a:chOff x="68035" y="1756950"/>
            <a:chExt cx="8985244" cy="3703376"/>
          </a:xfrm>
        </p:grpSpPr>
        <p:grpSp>
          <p:nvGrpSpPr>
            <p:cNvPr id="18" name="Group 17"/>
            <p:cNvGrpSpPr/>
            <p:nvPr/>
          </p:nvGrpSpPr>
          <p:grpSpPr>
            <a:xfrm>
              <a:off x="68035" y="1756950"/>
              <a:ext cx="8985244" cy="3255429"/>
              <a:chOff x="68035" y="1756950"/>
              <a:chExt cx="8985244" cy="3255429"/>
            </a:xfrm>
          </p:grpSpPr>
          <p:sp>
            <p:nvSpPr>
              <p:cNvPr id="14" name="Rectangle 13"/>
              <p:cNvSpPr/>
              <p:nvPr/>
            </p:nvSpPr>
            <p:spPr>
              <a:xfrm>
                <a:off x="68035" y="2413338"/>
                <a:ext cx="8985244" cy="2599041"/>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a:stCxn id="14" idx="0"/>
              </p:cNvCxnSpPr>
              <p:nvPr/>
            </p:nvCxnSpPr>
            <p:spPr>
              <a:xfrm rot="5400000" flipH="1" flipV="1">
                <a:off x="5399783" y="1179434"/>
                <a:ext cx="394778" cy="2073031"/>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33688" y="1756950"/>
                <a:ext cx="1123750" cy="523220"/>
              </a:xfrm>
              <a:prstGeom prst="rect">
                <a:avLst/>
              </a:prstGeom>
              <a:noFill/>
            </p:spPr>
            <p:txBody>
              <a:bodyPr wrap="none" rtlCol="0">
                <a:spAutoFit/>
              </a:bodyPr>
              <a:lstStyle/>
              <a:p>
                <a:r>
                  <a:rPr lang="en-US" sz="2800" dirty="0">
                    <a:solidFill>
                      <a:srgbClr val="FF0000"/>
                    </a:solidFill>
                    <a:latin typeface="Impact"/>
                    <a:cs typeface="Impact"/>
                  </a:rPr>
                  <a:t>Vague</a:t>
                </a:r>
              </a:p>
            </p:txBody>
          </p:sp>
        </p:grpSp>
        <p:sp>
          <p:nvSpPr>
            <p:cNvPr id="20" name="Rectangle 19"/>
            <p:cNvSpPr/>
            <p:nvPr/>
          </p:nvSpPr>
          <p:spPr>
            <a:xfrm>
              <a:off x="68035" y="5012379"/>
              <a:ext cx="1757647" cy="447947"/>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927</TotalTime>
  <Words>614</Words>
  <Application>Microsoft Macintosh PowerPoint</Application>
  <PresentationFormat>On-screen Show (4:3)</PresentationFormat>
  <Paragraphs>60</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Chalkboard</vt:lpstr>
      <vt:lpstr>Goudy Old Style</vt:lpstr>
      <vt:lpstr>Impact</vt:lpstr>
      <vt:lpstr>Rockwell</vt:lpstr>
      <vt:lpstr>Inkwell</vt:lpstr>
      <vt:lpstr>Thesis  Statements</vt:lpstr>
      <vt:lpstr>A thesis statement is…</vt:lpstr>
      <vt:lpstr>What does a thesis statement do?</vt:lpstr>
      <vt:lpstr>Are there different types of thesis statements?</vt:lpstr>
      <vt:lpstr>  A Fully-Developed Thesis includes the counter argument, the writer’s argument, and the supportive points (the body points.) </vt:lpstr>
      <vt:lpstr>Your thesis is the foundation of your essay</vt:lpstr>
      <vt:lpstr>What does a strong thesis statement look like?</vt:lpstr>
      <vt:lpstr>A Few Examples</vt:lpstr>
      <vt:lpstr>An introductory paragraph with a weak thesis</vt:lpstr>
      <vt:lpstr>Try it!  </vt:lpstr>
    </vt:vector>
  </TitlesOfParts>
  <Company>lavc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writting Center Guest Account</dc:creator>
  <cp:lastModifiedBy>Microsoft Office User</cp:lastModifiedBy>
  <cp:revision>48</cp:revision>
  <dcterms:created xsi:type="dcterms:W3CDTF">2013-03-07T21:36:58Z</dcterms:created>
  <dcterms:modified xsi:type="dcterms:W3CDTF">2021-10-23T19:21:54Z</dcterms:modified>
</cp:coreProperties>
</file>